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1" d="100"/>
          <a:sy n="51" d="100"/>
        </p:scale>
        <p:origin x="-856" y="-136"/>
      </p:cViewPr>
      <p:guideLst>
        <p:guide orient="horz" pos="4320"/>
        <p:guide pos="76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28312962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4038936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y sub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1778000" y="2298700"/>
            <a:ext cx="20828000" cy="4648200"/>
          </a:xfrm>
          <a:prstGeom prst="rect">
            <a:avLst/>
          </a:prstGeom>
        </p:spPr>
        <p:txBody>
          <a:bodyPr anchor="b"/>
          <a:lstStyle/>
          <a:p>
            <a:r>
              <a:t>Texto del título</a:t>
            </a:r>
          </a:p>
        </p:txBody>
      </p:sp>
      <p:sp>
        <p:nvSpPr>
          <p:cNvPr id="12" name="Nivel de texto 1…"/>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
        <p:nvSpPr>
          <p:cNvPr id="96" name="– Juan López"/>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 Juan López</a:t>
            </a:r>
          </a:p>
        </p:txBody>
      </p:sp>
      <p:sp>
        <p:nvSpPr>
          <p:cNvPr id="97" name="“Escribir una cita aquí”"/>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“Escribir una cita aquí” </a:t>
            </a:r>
          </a:p>
        </p:txBody>
      </p:sp>
      <p:sp>
        <p:nvSpPr>
          <p:cNvPr id="98"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5" name="Imagen"/>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6"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grpSp>
        <p:nvGrpSpPr>
          <p:cNvPr id="115" name="Grupo"/>
          <p:cNvGrpSpPr/>
          <p:nvPr/>
        </p:nvGrpSpPr>
        <p:grpSpPr>
          <a:xfrm>
            <a:off x="-43023" y="-12700"/>
            <a:ext cx="24477823" cy="13741400"/>
            <a:chOff x="0" y="0"/>
            <a:chExt cx="24477822" cy="13741400"/>
          </a:xfrm>
        </p:grpSpPr>
        <p:pic>
          <p:nvPicPr>
            <p:cNvPr id="113" name="00.jpg" descr="00.jpg"/>
            <p:cNvPicPr>
              <a:picLocks noChangeAspect="1"/>
            </p:cNvPicPr>
            <p:nvPr/>
          </p:nvPicPr>
          <p:blipFill>
            <a:blip r:embed="rId2">
              <a:extLst/>
            </a:blip>
            <a:srcRect t="198"/>
            <a:stretch>
              <a:fillRect/>
            </a:stretch>
          </p:blipFill>
          <p:spPr>
            <a:xfrm>
              <a:off x="0" y="0"/>
              <a:ext cx="24477823" cy="13741400"/>
            </a:xfrm>
            <a:prstGeom prst="rect">
              <a:avLst/>
            </a:prstGeom>
            <a:ln w="12700" cap="flat">
              <a:noFill/>
              <a:miter lim="400000"/>
            </a:ln>
            <a:effectLst/>
          </p:spPr>
        </p:pic>
        <p:pic>
          <p:nvPicPr>
            <p:cNvPr id="114" name="Imagen" descr="Imagen"/>
            <p:cNvPicPr>
              <a:picLocks noChangeAspect="1"/>
            </p:cNvPicPr>
            <p:nvPr/>
          </p:nvPicPr>
          <p:blipFill>
            <a:blip r:embed="rId3">
              <a:extLst/>
            </a:blip>
            <a:stretch>
              <a:fillRect/>
            </a:stretch>
          </p:blipFill>
          <p:spPr>
            <a:xfrm>
              <a:off x="178885" y="11734154"/>
              <a:ext cx="2837761" cy="894357"/>
            </a:xfrm>
            <a:prstGeom prst="rect">
              <a:avLst/>
            </a:prstGeom>
            <a:ln w="12700" cap="flat">
              <a:noFill/>
              <a:miter lim="400000"/>
            </a:ln>
            <a:effectLst>
              <a:outerShdw blurRad="127000" dir="5400000" rotWithShape="0">
                <a:srgbClr val="000000">
                  <a:alpha val="37699"/>
                </a:srgbClr>
              </a:outerShdw>
            </a:effectLst>
          </p:spPr>
        </p:pic>
      </p:grpSp>
      <p:sp>
        <p:nvSpPr>
          <p:cNvPr id="116"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ítulo y subtítulo">
    <p:spTree>
      <p:nvGrpSpPr>
        <p:cNvPr id="1" name=""/>
        <p:cNvGrpSpPr/>
        <p:nvPr/>
      </p:nvGrpSpPr>
      <p:grpSpPr>
        <a:xfrm>
          <a:off x="0" y="0"/>
          <a:ext cx="0" cy="0"/>
          <a:chOff x="0" y="0"/>
          <a:chExt cx="0" cy="0"/>
        </a:xfrm>
      </p:grpSpPr>
      <p:sp>
        <p:nvSpPr>
          <p:cNvPr id="123" name="Texto del título"/>
          <p:cNvSpPr txBox="1">
            <a:spLocks noGrp="1"/>
          </p:cNvSpPr>
          <p:nvPr>
            <p:ph type="title"/>
          </p:nvPr>
        </p:nvSpPr>
        <p:spPr>
          <a:xfrm>
            <a:off x="1778000" y="2298700"/>
            <a:ext cx="20828000" cy="4648200"/>
          </a:xfrm>
          <a:prstGeom prst="rect">
            <a:avLst/>
          </a:prstGeom>
        </p:spPr>
        <p:txBody>
          <a:bodyPr anchor="b"/>
          <a:lstStyle>
            <a:lvl1pPr>
              <a:defRPr>
                <a:latin typeface="Helvetica Light"/>
                <a:ea typeface="Helvetica Light"/>
                <a:cs typeface="Helvetica Light"/>
                <a:sym typeface="Helvetica Light"/>
              </a:defRPr>
            </a:lvl1pPr>
          </a:lstStyle>
          <a:p>
            <a:r>
              <a:t>Texto del título</a:t>
            </a:r>
          </a:p>
        </p:txBody>
      </p:sp>
      <p:sp>
        <p:nvSpPr>
          <p:cNvPr id="124" name="Nivel de texto 1…"/>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atin typeface="Helvetica Light"/>
                <a:ea typeface="Helvetica Light"/>
                <a:cs typeface="Helvetica Light"/>
                <a:sym typeface="Helvetica Light"/>
              </a:defRPr>
            </a:lvl1pPr>
            <a:lvl2pPr marL="0" indent="228600" algn="ctr">
              <a:spcBef>
                <a:spcPts val="0"/>
              </a:spcBef>
              <a:buSzTx/>
              <a:buNone/>
              <a:defRPr sz="4400">
                <a:latin typeface="Helvetica Light"/>
                <a:ea typeface="Helvetica Light"/>
                <a:cs typeface="Helvetica Light"/>
                <a:sym typeface="Helvetica Light"/>
              </a:defRPr>
            </a:lvl2pPr>
            <a:lvl3pPr marL="0" indent="457200" algn="ctr">
              <a:spcBef>
                <a:spcPts val="0"/>
              </a:spcBef>
              <a:buSzTx/>
              <a:buNone/>
              <a:defRPr sz="4400">
                <a:latin typeface="Helvetica Light"/>
                <a:ea typeface="Helvetica Light"/>
                <a:cs typeface="Helvetica Light"/>
                <a:sym typeface="Helvetica Light"/>
              </a:defRPr>
            </a:lvl3pPr>
            <a:lvl4pPr marL="0" indent="685800" algn="ctr">
              <a:spcBef>
                <a:spcPts val="0"/>
              </a:spcBef>
              <a:buSzTx/>
              <a:buNone/>
              <a:defRPr sz="4400">
                <a:latin typeface="Helvetica Light"/>
                <a:ea typeface="Helvetica Light"/>
                <a:cs typeface="Helvetica Light"/>
                <a:sym typeface="Helvetica Light"/>
              </a:defRPr>
            </a:lvl4pPr>
            <a:lvl5pPr marL="0" indent="914400" algn="ctr">
              <a:spcBef>
                <a:spcPts val="0"/>
              </a:spcBef>
              <a:buSzTx/>
              <a:buNone/>
              <a:defRPr sz="4400">
                <a:latin typeface="Helvetica Light"/>
                <a:ea typeface="Helvetica Light"/>
                <a:cs typeface="Helvetica Light"/>
                <a:sym typeface="Helvetica Light"/>
              </a:defRPr>
            </a:lvl5pPr>
          </a:lstStyle>
          <a:p>
            <a:r>
              <a:t>Nivel de texto 1</a:t>
            </a:r>
          </a:p>
          <a:p>
            <a:pPr lvl="1"/>
            <a:r>
              <a:t>Nivel de texto 2</a:t>
            </a:r>
          </a:p>
          <a:p>
            <a:pPr lvl="2"/>
            <a:r>
              <a:t>Nivel de texto 3</a:t>
            </a:r>
          </a:p>
          <a:p>
            <a:pPr lvl="3"/>
            <a:r>
              <a:t>Nivel de texto 4</a:t>
            </a:r>
          </a:p>
          <a:p>
            <a:pPr lvl="4"/>
            <a:r>
              <a:t>Nivel de texto 5</a:t>
            </a:r>
          </a:p>
        </p:txBody>
      </p:sp>
      <p:sp>
        <p:nvSpPr>
          <p:cNvPr id="125" name="Número de diapositiva"/>
          <p:cNvSpPr txBox="1">
            <a:spLocks noGrp="1"/>
          </p:cNvSpPr>
          <p:nvPr>
            <p:ph type="sldNum" sz="quarter" idx="2"/>
          </p:nvPr>
        </p:nvSpPr>
        <p:spPr>
          <a:xfrm>
            <a:off x="11959031" y="13081000"/>
            <a:ext cx="453238" cy="469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ítulo y subtítulo">
    <p:spTree>
      <p:nvGrpSpPr>
        <p:cNvPr id="1" name=""/>
        <p:cNvGrpSpPr/>
        <p:nvPr/>
      </p:nvGrpSpPr>
      <p:grpSpPr>
        <a:xfrm>
          <a:off x="0" y="0"/>
          <a:ext cx="0" cy="0"/>
          <a:chOff x="0" y="0"/>
          <a:chExt cx="0" cy="0"/>
        </a:xfrm>
      </p:grpSpPr>
      <p:sp>
        <p:nvSpPr>
          <p:cNvPr id="132" name="Texto del título"/>
          <p:cNvSpPr txBox="1">
            <a:spLocks noGrp="1"/>
          </p:cNvSpPr>
          <p:nvPr>
            <p:ph type="title"/>
          </p:nvPr>
        </p:nvSpPr>
        <p:spPr>
          <a:xfrm>
            <a:off x="1778000" y="2298700"/>
            <a:ext cx="20828000" cy="4648200"/>
          </a:xfrm>
          <a:prstGeom prst="rect">
            <a:avLst/>
          </a:prstGeom>
        </p:spPr>
        <p:txBody>
          <a:bodyPr anchor="b"/>
          <a:lstStyle>
            <a:lvl1pPr>
              <a:defRPr>
                <a:latin typeface="Helvetica Light"/>
                <a:ea typeface="Helvetica Light"/>
                <a:cs typeface="Helvetica Light"/>
                <a:sym typeface="Helvetica Light"/>
              </a:defRPr>
            </a:lvl1pPr>
          </a:lstStyle>
          <a:p>
            <a:r>
              <a:t>Texto del título</a:t>
            </a:r>
          </a:p>
        </p:txBody>
      </p:sp>
      <p:sp>
        <p:nvSpPr>
          <p:cNvPr id="133" name="Nivel de texto 1…"/>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atin typeface="Helvetica Light"/>
                <a:ea typeface="Helvetica Light"/>
                <a:cs typeface="Helvetica Light"/>
                <a:sym typeface="Helvetica Light"/>
              </a:defRPr>
            </a:lvl1pPr>
            <a:lvl2pPr marL="0" indent="0" algn="ctr">
              <a:spcBef>
                <a:spcPts val="0"/>
              </a:spcBef>
              <a:buSzTx/>
              <a:buNone/>
              <a:defRPr sz="4400">
                <a:latin typeface="Helvetica Light"/>
                <a:ea typeface="Helvetica Light"/>
                <a:cs typeface="Helvetica Light"/>
                <a:sym typeface="Helvetica Light"/>
              </a:defRPr>
            </a:lvl2pPr>
            <a:lvl3pPr marL="0" indent="0" algn="ctr">
              <a:spcBef>
                <a:spcPts val="0"/>
              </a:spcBef>
              <a:buSzTx/>
              <a:buNone/>
              <a:defRPr sz="4400">
                <a:latin typeface="Helvetica Light"/>
                <a:ea typeface="Helvetica Light"/>
                <a:cs typeface="Helvetica Light"/>
                <a:sym typeface="Helvetica Light"/>
              </a:defRPr>
            </a:lvl3pPr>
            <a:lvl4pPr marL="0" indent="0" algn="ctr">
              <a:spcBef>
                <a:spcPts val="0"/>
              </a:spcBef>
              <a:buSzTx/>
              <a:buNone/>
              <a:defRPr sz="4400">
                <a:latin typeface="Helvetica Light"/>
                <a:ea typeface="Helvetica Light"/>
                <a:cs typeface="Helvetica Light"/>
                <a:sym typeface="Helvetica Light"/>
              </a:defRPr>
            </a:lvl4pPr>
            <a:lvl5pPr marL="0" indent="0" algn="ctr">
              <a:spcBef>
                <a:spcPts val="0"/>
              </a:spcBef>
              <a:buSzTx/>
              <a:buNone/>
              <a:defRPr sz="4400">
                <a:latin typeface="Helvetica Light"/>
                <a:ea typeface="Helvetica Light"/>
                <a:cs typeface="Helvetica Light"/>
                <a:sym typeface="Helvetica Light"/>
              </a:defRPr>
            </a:lvl5pPr>
          </a:lstStyle>
          <a:p>
            <a:r>
              <a:t>Nivel de texto 1</a:t>
            </a:r>
          </a:p>
          <a:p>
            <a:pPr lvl="1"/>
            <a:r>
              <a:t>Nivel de texto 2</a:t>
            </a:r>
          </a:p>
          <a:p>
            <a:pPr lvl="2"/>
            <a:r>
              <a:t>Nivel de texto 3</a:t>
            </a:r>
          </a:p>
          <a:p>
            <a:pPr lvl="3"/>
            <a:r>
              <a:t>Nivel de texto 4</a:t>
            </a:r>
          </a:p>
          <a:p>
            <a:pPr lvl="4"/>
            <a:r>
              <a:t>Nivel de texto 5</a:t>
            </a:r>
          </a:p>
        </p:txBody>
      </p:sp>
      <p:sp>
        <p:nvSpPr>
          <p:cNvPr id="134" name="Número de diapositiva"/>
          <p:cNvSpPr txBox="1">
            <a:spLocks noGrp="1"/>
          </p:cNvSpPr>
          <p:nvPr>
            <p:ph type="sldNum" sz="quarter" idx="2"/>
          </p:nvPr>
        </p:nvSpPr>
        <p:spPr>
          <a:xfrm>
            <a:off x="11959031" y="13081000"/>
            <a:ext cx="453238" cy="469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normal page">
    <p:spTree>
      <p:nvGrpSpPr>
        <p:cNvPr id="1" name=""/>
        <p:cNvGrpSpPr/>
        <p:nvPr/>
      </p:nvGrpSpPr>
      <p:grpSpPr>
        <a:xfrm>
          <a:off x="0" y="0"/>
          <a:ext cx="0" cy="0"/>
          <a:chOff x="0" y="0"/>
          <a:chExt cx="0" cy="0"/>
        </a:xfrm>
      </p:grpSpPr>
      <p:pic>
        <p:nvPicPr>
          <p:cNvPr id="141" name="plantilla_BB_Mesa de trabajo 1 copia 3.png" descr="plantilla_BB_Mesa de trabajo 1 copia 3.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42" name="Número de diapositiva"/>
          <p:cNvSpPr txBox="1">
            <a:spLocks noGrp="1"/>
          </p:cNvSpPr>
          <p:nvPr>
            <p:ph type="sldNum" sz="quarter" idx="2"/>
          </p:nvPr>
        </p:nvSpPr>
        <p:spPr>
          <a:xfrm>
            <a:off x="11959031" y="13081000"/>
            <a:ext cx="453238" cy="469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horizontal)">
    <p:spTree>
      <p:nvGrpSpPr>
        <p:cNvPr id="1" name=""/>
        <p:cNvGrpSpPr/>
        <p:nvPr/>
      </p:nvGrpSpPr>
      <p:grpSpPr>
        <a:xfrm>
          <a:off x="0" y="0"/>
          <a:ext cx="0" cy="0"/>
          <a:chOff x="0" y="0"/>
          <a:chExt cx="0" cy="0"/>
        </a:xfrm>
      </p:grpSpPr>
      <p:sp>
        <p:nvSpPr>
          <p:cNvPr id="20" name="Imagen"/>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Texto del título"/>
          <p:cNvSpPr txBox="1">
            <a:spLocks noGrp="1"/>
          </p:cNvSpPr>
          <p:nvPr>
            <p:ph type="title"/>
          </p:nvPr>
        </p:nvSpPr>
        <p:spPr>
          <a:xfrm>
            <a:off x="635000" y="9512300"/>
            <a:ext cx="23114000" cy="2006600"/>
          </a:xfrm>
          <a:prstGeom prst="rect">
            <a:avLst/>
          </a:prstGeom>
        </p:spPr>
        <p:txBody>
          <a:bodyPr anchor="b"/>
          <a:lstStyle/>
          <a:p>
            <a:r>
              <a:t>Texto del título</a:t>
            </a:r>
          </a:p>
        </p:txBody>
      </p:sp>
      <p:sp>
        <p:nvSpPr>
          <p:cNvPr id="22" name="Nivel de texto 1…"/>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Nivel de texto 1</a:t>
            </a:r>
          </a:p>
          <a:p>
            <a:pPr lvl="1"/>
            <a:r>
              <a:t>Nivel de texto 2</a:t>
            </a:r>
          </a:p>
          <a:p>
            <a:pPr lvl="2"/>
            <a:r>
              <a:t>Nivel de texto 3</a:t>
            </a:r>
          </a:p>
          <a:p>
            <a:pPr lvl="3"/>
            <a:r>
              <a:t>Nivel de texto 4</a:t>
            </a:r>
          </a:p>
          <a:p>
            <a:pPr lvl="4"/>
            <a:r>
              <a:t>Nivel de texto 5</a:t>
            </a:r>
          </a:p>
        </p:txBody>
      </p:sp>
      <p:sp>
        <p:nvSpPr>
          <p:cNvPr id="23"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centro)">
    <p:spTree>
      <p:nvGrpSpPr>
        <p:cNvPr id="1" name=""/>
        <p:cNvGrpSpPr/>
        <p:nvPr/>
      </p:nvGrpSpPr>
      <p:grpSpPr>
        <a:xfrm>
          <a:off x="0" y="0"/>
          <a:ext cx="0" cy="0"/>
          <a:chOff x="0" y="0"/>
          <a:chExt cx="0" cy="0"/>
        </a:xfrm>
      </p:grpSpPr>
      <p:sp>
        <p:nvSpPr>
          <p:cNvPr id="30" name="Texto del título"/>
          <p:cNvSpPr txBox="1">
            <a:spLocks noGrp="1"/>
          </p:cNvSpPr>
          <p:nvPr>
            <p:ph type="title"/>
          </p:nvPr>
        </p:nvSpPr>
        <p:spPr>
          <a:xfrm>
            <a:off x="1778000" y="4533900"/>
            <a:ext cx="20828000" cy="4648200"/>
          </a:xfrm>
          <a:prstGeom prst="rect">
            <a:avLst/>
          </a:prstGeom>
        </p:spPr>
        <p:txBody>
          <a:bodyPr/>
          <a:lstStyle/>
          <a:p>
            <a:r>
              <a:t>Texto del título</a:t>
            </a:r>
          </a:p>
        </p:txBody>
      </p:sp>
      <p:sp>
        <p:nvSpPr>
          <p:cNvPr id="31"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vertical)">
    <p:spTree>
      <p:nvGrpSpPr>
        <p:cNvPr id="1" name=""/>
        <p:cNvGrpSpPr/>
        <p:nvPr/>
      </p:nvGrpSpPr>
      <p:grpSpPr>
        <a:xfrm>
          <a:off x="0" y="0"/>
          <a:ext cx="0" cy="0"/>
          <a:chOff x="0" y="0"/>
          <a:chExt cx="0" cy="0"/>
        </a:xfrm>
      </p:grpSpPr>
      <p:sp>
        <p:nvSpPr>
          <p:cNvPr id="38" name="Imagen"/>
          <p:cNvSpPr>
            <a:spLocks noGrp="1"/>
          </p:cNvSpPr>
          <p:nvPr>
            <p:ph type="pic" sz="half" idx="13"/>
          </p:nvPr>
        </p:nvSpPr>
        <p:spPr>
          <a:xfrm>
            <a:off x="13165980" y="952500"/>
            <a:ext cx="9525001" cy="11468100"/>
          </a:xfrm>
          <a:prstGeom prst="rect">
            <a:avLst/>
          </a:prstGeom>
        </p:spPr>
        <p:txBody>
          <a:bodyPr lIns="91439" tIns="45719" rIns="91439" bIns="45719" anchor="t">
            <a:noAutofit/>
          </a:bodyPr>
          <a:lstStyle/>
          <a:p>
            <a:endParaRPr/>
          </a:p>
        </p:txBody>
      </p:sp>
      <p:sp>
        <p:nvSpPr>
          <p:cNvPr id="39" name="Texto del título"/>
          <p:cNvSpPr txBox="1">
            <a:spLocks noGrp="1"/>
          </p:cNvSpPr>
          <p:nvPr>
            <p:ph type="title"/>
          </p:nvPr>
        </p:nvSpPr>
        <p:spPr>
          <a:xfrm>
            <a:off x="1651000" y="952500"/>
            <a:ext cx="10223500" cy="5549900"/>
          </a:xfrm>
          <a:prstGeom prst="rect">
            <a:avLst/>
          </a:prstGeom>
        </p:spPr>
        <p:txBody>
          <a:bodyPr anchor="b"/>
          <a:lstStyle>
            <a:lvl1pPr>
              <a:defRPr sz="8400"/>
            </a:lvl1pPr>
          </a:lstStyle>
          <a:p>
            <a:r>
              <a:t>Texto del título</a:t>
            </a:r>
          </a:p>
        </p:txBody>
      </p:sp>
      <p:sp>
        <p:nvSpPr>
          <p:cNvPr id="40" name="Nivel de texto 1…"/>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Nivel de texto 1</a:t>
            </a:r>
          </a:p>
          <a:p>
            <a:pPr lvl="1"/>
            <a:r>
              <a:t>Nivel de texto 2</a:t>
            </a:r>
          </a:p>
          <a:p>
            <a:pPr lvl="2"/>
            <a:r>
              <a:t>Nivel de texto 3</a:t>
            </a:r>
          </a:p>
          <a:p>
            <a:pPr lvl="3"/>
            <a:r>
              <a:t>Nivel de texto 4</a:t>
            </a:r>
          </a:p>
          <a:p>
            <a:pPr lvl="4"/>
            <a:r>
              <a:t>Nivel de texto 5</a:t>
            </a:r>
          </a:p>
        </p:txBody>
      </p:sp>
      <p:sp>
        <p:nvSpPr>
          <p:cNvPr id="41"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48" name="Texto del título"/>
          <p:cNvSpPr txBox="1">
            <a:spLocks noGrp="1"/>
          </p:cNvSpPr>
          <p:nvPr>
            <p:ph type="title"/>
          </p:nvPr>
        </p:nvSpPr>
        <p:spPr>
          <a:prstGeom prst="rect">
            <a:avLst/>
          </a:prstGeom>
        </p:spPr>
        <p:txBody>
          <a:bodyPr/>
          <a:lstStyle/>
          <a:p>
            <a:r>
              <a:t>Texto del título</a:t>
            </a:r>
          </a:p>
        </p:txBody>
      </p:sp>
      <p:sp>
        <p:nvSpPr>
          <p:cNvPr id="49"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56" name="Texto del título"/>
          <p:cNvSpPr txBox="1">
            <a:spLocks noGrp="1"/>
          </p:cNvSpPr>
          <p:nvPr>
            <p:ph type="title"/>
          </p:nvPr>
        </p:nvSpPr>
        <p:spPr>
          <a:prstGeom prst="rect">
            <a:avLst/>
          </a:prstGeom>
        </p:spPr>
        <p:txBody>
          <a:bodyPr/>
          <a:lstStyle/>
          <a:p>
            <a:r>
              <a:t>Texto del título</a:t>
            </a:r>
          </a:p>
        </p:txBody>
      </p:sp>
      <p:sp>
        <p:nvSpPr>
          <p:cNvPr id="57" name="Nivel de texto 1…"/>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Nivel de texto 1</a:t>
            </a:r>
          </a:p>
          <a:p>
            <a:pPr lvl="1"/>
            <a:r>
              <a:t>Nivel de texto 2</a:t>
            </a:r>
          </a:p>
          <a:p>
            <a:pPr lvl="2"/>
            <a:r>
              <a:t>Nivel de texto 3</a:t>
            </a:r>
          </a:p>
          <a:p>
            <a:pPr lvl="3"/>
            <a:r>
              <a:t>Nivel de texto 4</a:t>
            </a:r>
          </a:p>
          <a:p>
            <a:pPr lvl="4"/>
            <a:r>
              <a:t>Nivel de texto 5</a:t>
            </a:r>
          </a:p>
        </p:txBody>
      </p:sp>
      <p:grpSp>
        <p:nvGrpSpPr>
          <p:cNvPr id="60" name="Grupo"/>
          <p:cNvGrpSpPr/>
          <p:nvPr/>
        </p:nvGrpSpPr>
        <p:grpSpPr>
          <a:xfrm>
            <a:off x="-50800" y="0"/>
            <a:ext cx="24485600" cy="13715999"/>
            <a:chOff x="0" y="0"/>
            <a:chExt cx="24485600" cy="13715998"/>
          </a:xfrm>
        </p:grpSpPr>
        <p:pic>
          <p:nvPicPr>
            <p:cNvPr id="58" name="005.png" descr="005.png"/>
            <p:cNvPicPr>
              <a:picLocks noChangeAspect="1"/>
            </p:cNvPicPr>
            <p:nvPr/>
          </p:nvPicPr>
          <p:blipFill>
            <a:blip r:embed="rId2">
              <a:extLst/>
            </a:blip>
            <a:srcRect r="557" b="969"/>
            <a:stretch>
              <a:fillRect/>
            </a:stretch>
          </p:blipFill>
          <p:spPr>
            <a:xfrm>
              <a:off x="0" y="0"/>
              <a:ext cx="24485600" cy="13715999"/>
            </a:xfrm>
            <a:prstGeom prst="rect">
              <a:avLst/>
            </a:prstGeom>
            <a:ln w="12700" cap="flat">
              <a:noFill/>
              <a:miter lim="400000"/>
            </a:ln>
            <a:effectLst/>
          </p:spPr>
        </p:pic>
        <p:pic>
          <p:nvPicPr>
            <p:cNvPr id="59" name="Imagen" descr="Imagen"/>
            <p:cNvPicPr>
              <a:picLocks noChangeAspect="1"/>
            </p:cNvPicPr>
            <p:nvPr/>
          </p:nvPicPr>
          <p:blipFill>
            <a:blip r:embed="rId3">
              <a:extLst/>
            </a:blip>
            <a:stretch>
              <a:fillRect/>
            </a:stretch>
          </p:blipFill>
          <p:spPr>
            <a:xfrm>
              <a:off x="186663" y="11721454"/>
              <a:ext cx="2837761" cy="894357"/>
            </a:xfrm>
            <a:prstGeom prst="rect">
              <a:avLst/>
            </a:prstGeom>
            <a:ln w="12700" cap="flat">
              <a:noFill/>
              <a:miter lim="400000"/>
            </a:ln>
            <a:effectLst>
              <a:outerShdw blurRad="127000" dir="5400000" rotWithShape="0">
                <a:srgbClr val="000000">
                  <a:alpha val="37699"/>
                </a:srgbClr>
              </a:outerShdw>
            </a:effectLst>
          </p:spPr>
        </p:pic>
      </p:grpSp>
      <p:sp>
        <p:nvSpPr>
          <p:cNvPr id="61"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68" name="Imagen"/>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9" name="Texto del título"/>
          <p:cNvSpPr txBox="1">
            <a:spLocks noGrp="1"/>
          </p:cNvSpPr>
          <p:nvPr>
            <p:ph type="title"/>
          </p:nvPr>
        </p:nvSpPr>
        <p:spPr>
          <a:prstGeom prst="rect">
            <a:avLst/>
          </a:prstGeom>
        </p:spPr>
        <p:txBody>
          <a:bodyPr/>
          <a:lstStyle/>
          <a:p>
            <a:r>
              <a:t>Texto del título</a:t>
            </a:r>
          </a:p>
        </p:txBody>
      </p:sp>
      <p:sp>
        <p:nvSpPr>
          <p:cNvPr id="70" name="Nivel de texto 1…"/>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Nivel de texto 1</a:t>
            </a:r>
          </a:p>
          <a:p>
            <a:pPr lvl="1"/>
            <a:r>
              <a:t>Nivel de texto 2</a:t>
            </a:r>
          </a:p>
          <a:p>
            <a:pPr lvl="2"/>
            <a:r>
              <a:t>Nivel de texto 3</a:t>
            </a:r>
          </a:p>
          <a:p>
            <a:pPr lvl="3"/>
            <a:r>
              <a:t>Nivel de texto 4</a:t>
            </a:r>
          </a:p>
          <a:p>
            <a:pPr lvl="4"/>
            <a:r>
              <a:t>Nivel de texto 5</a:t>
            </a:r>
          </a:p>
        </p:txBody>
      </p:sp>
      <p:sp>
        <p:nvSpPr>
          <p:cNvPr id="71"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78" name="Nivel de texto 1…"/>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Nivel de texto 1</a:t>
            </a:r>
          </a:p>
          <a:p>
            <a:pPr lvl="1"/>
            <a:r>
              <a:t>Nivel de texto 2</a:t>
            </a:r>
          </a:p>
          <a:p>
            <a:pPr lvl="2"/>
            <a:r>
              <a:t>Nivel de texto 3</a:t>
            </a:r>
          </a:p>
          <a:p>
            <a:pPr lvl="3"/>
            <a:r>
              <a:t>Nivel de texto 4</a:t>
            </a:r>
          </a:p>
          <a:p>
            <a:pPr lvl="4"/>
            <a:r>
              <a:t>Nivel de texto 5</a:t>
            </a:r>
          </a:p>
        </p:txBody>
      </p:sp>
      <p:sp>
        <p:nvSpPr>
          <p:cNvPr id="79"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 fotos">
    <p:spTree>
      <p:nvGrpSpPr>
        <p:cNvPr id="1" name=""/>
        <p:cNvGrpSpPr/>
        <p:nvPr/>
      </p:nvGrpSpPr>
      <p:grpSpPr>
        <a:xfrm>
          <a:off x="0" y="0"/>
          <a:ext cx="0" cy="0"/>
          <a:chOff x="0" y="0"/>
          <a:chExt cx="0" cy="0"/>
        </a:xfrm>
      </p:grpSpPr>
      <p:sp>
        <p:nvSpPr>
          <p:cNvPr id="86" name="Imagen"/>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7" name="Imagen"/>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8" name="Imagen"/>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9"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Texto del título</a:t>
            </a:r>
          </a:p>
        </p:txBody>
      </p:sp>
      <p:sp>
        <p:nvSpPr>
          <p:cNvPr id="3" name="Nivel de texto 1…"/>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xmlns:p14="http://schemas.microsoft.com/office/powerpoint/2010/mai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eg"/><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5"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gif"/></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jpeg"/><Relationship Id="rId6"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32.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3.jpeg"/><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1" Type="http://schemas.openxmlformats.org/officeDocument/2006/relationships/slideLayout" Target="../slideLayouts/slideLayout12.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jpeg"/><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11.jpg" descr="11.jpg"/>
          <p:cNvPicPr>
            <a:picLocks noChangeAspect="1"/>
          </p:cNvPicPr>
          <p:nvPr/>
        </p:nvPicPr>
        <p:blipFill>
          <a:blip r:embed="rId2">
            <a:extLst/>
          </a:blip>
          <a:stretch>
            <a:fillRect/>
          </a:stretch>
        </p:blipFill>
        <p:spPr>
          <a:xfrm>
            <a:off x="0" y="0"/>
            <a:ext cx="24384001" cy="13716001"/>
          </a:xfrm>
          <a:prstGeom prst="rect">
            <a:avLst/>
          </a:prstGeom>
          <a:ln w="12700">
            <a:miter lim="400000"/>
          </a:ln>
        </p:spPr>
      </p:pic>
      <p:pic>
        <p:nvPicPr>
          <p:cNvPr id="152" name="2.png" descr="2.png"/>
          <p:cNvPicPr>
            <a:picLocks noChangeAspect="1"/>
          </p:cNvPicPr>
          <p:nvPr/>
        </p:nvPicPr>
        <p:blipFill>
          <a:blip r:embed="rId3">
            <a:extLst/>
          </a:blip>
          <a:srcRect l="17994" t="20067" r="40893" b="4469"/>
          <a:stretch>
            <a:fillRect/>
          </a:stretch>
        </p:blipFill>
        <p:spPr>
          <a:xfrm>
            <a:off x="14360999" y="-22471"/>
            <a:ext cx="10024947" cy="10350493"/>
          </a:xfrm>
          <a:prstGeom prst="rect">
            <a:avLst/>
          </a:prstGeom>
          <a:ln w="12700">
            <a:miter lim="400000"/>
          </a:ln>
        </p:spPr>
      </p:pic>
      <p:pic>
        <p:nvPicPr>
          <p:cNvPr id="153" name="Imagen" descr="Imagen"/>
          <p:cNvPicPr>
            <a:picLocks noChangeAspect="1"/>
          </p:cNvPicPr>
          <p:nvPr/>
        </p:nvPicPr>
        <p:blipFill>
          <a:blip r:embed="rId4">
            <a:extLst/>
          </a:blip>
          <a:stretch>
            <a:fillRect/>
          </a:stretch>
        </p:blipFill>
        <p:spPr>
          <a:xfrm>
            <a:off x="1699039" y="3573016"/>
            <a:ext cx="10025063" cy="315952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8.jpg" descr="8.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213" name="Imagen" descr="Imagen"/>
          <p:cNvPicPr>
            <a:picLocks noChangeAspect="1"/>
          </p:cNvPicPr>
          <p:nvPr/>
        </p:nvPicPr>
        <p:blipFill>
          <a:blip r:embed="rId3">
            <a:extLst/>
          </a:blip>
          <a:stretch>
            <a:fillRect/>
          </a:stretch>
        </p:blipFill>
        <p:spPr>
          <a:xfrm>
            <a:off x="135863" y="11721454"/>
            <a:ext cx="2837761" cy="894357"/>
          </a:xfrm>
          <a:prstGeom prst="rect">
            <a:avLst/>
          </a:prstGeom>
          <a:ln w="12700">
            <a:miter lim="400000"/>
          </a:ln>
          <a:effectLst>
            <a:outerShdw blurRad="127000" dir="5400000" rotWithShape="0">
              <a:srgbClr val="000000">
                <a:alpha val="37699"/>
              </a:srgbClr>
            </a:outerShdw>
          </a:effectLst>
        </p:spPr>
      </p:pic>
      <p:sp>
        <p:nvSpPr>
          <p:cNvPr id="214" name="EXPERTISE E INFLUENCIA"/>
          <p:cNvSpPr txBox="1"/>
          <p:nvPr/>
        </p:nvSpPr>
        <p:spPr>
          <a:xfrm>
            <a:off x="805246" y="1856747"/>
            <a:ext cx="14677413" cy="1410643"/>
          </a:xfrm>
          <a:prstGeom prst="rect">
            <a:avLst/>
          </a:prstGeom>
          <a:ln w="12700">
            <a:miter lim="400000"/>
          </a:ln>
          <a:effectLst>
            <a:outerShdw blurRad="50800" dist="46290" dir="8439053" rotWithShape="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8500">
                <a:solidFill>
                  <a:srgbClr val="FFFFFF"/>
                </a:solidFill>
              </a:defRPr>
            </a:lvl1pPr>
          </a:lstStyle>
          <a:p>
            <a:r>
              <a:rPr dirty="0"/>
              <a:t>EXPERTISE </a:t>
            </a:r>
            <a:r>
              <a:rPr lang="es-ES_tradnl" dirty="0" smtClean="0"/>
              <a:t>ON </a:t>
            </a:r>
            <a:r>
              <a:rPr dirty="0" smtClean="0"/>
              <a:t>INFLUENC</a:t>
            </a:r>
            <a:r>
              <a:rPr lang="es-ES_tradnl" dirty="0" smtClean="0"/>
              <a:t>E</a:t>
            </a:r>
            <a:endParaRPr dirty="0"/>
          </a:p>
        </p:txBody>
      </p:sp>
      <p:sp>
        <p:nvSpPr>
          <p:cNvPr id="215" name="Línea"/>
          <p:cNvSpPr/>
          <p:nvPr/>
        </p:nvSpPr>
        <p:spPr>
          <a:xfrm>
            <a:off x="931366" y="3531691"/>
            <a:ext cx="7946896" cy="1"/>
          </a:xfrm>
          <a:prstGeom prst="line">
            <a:avLst/>
          </a:prstGeom>
          <a:ln w="50800">
            <a:solidFill>
              <a:schemeClr val="accent4">
                <a:hueOff val="-1081314"/>
                <a:satOff val="4338"/>
                <a:lumOff val="-8931"/>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Imagen" descr="Imagen"/>
          <p:cNvPicPr>
            <a:picLocks noChangeAspect="1"/>
          </p:cNvPicPr>
          <p:nvPr/>
        </p:nvPicPr>
        <p:blipFill>
          <a:blip r:embed="rId2">
            <a:extLst/>
          </a:blip>
          <a:stretch>
            <a:fillRect/>
          </a:stretch>
        </p:blipFill>
        <p:spPr>
          <a:xfrm>
            <a:off x="135863" y="11721454"/>
            <a:ext cx="2837761" cy="894357"/>
          </a:xfrm>
          <a:prstGeom prst="rect">
            <a:avLst/>
          </a:prstGeom>
          <a:ln w="12700">
            <a:miter lim="400000"/>
          </a:ln>
          <a:effectLst>
            <a:outerShdw blurRad="127000" dir="5400000" rotWithShape="0">
              <a:srgbClr val="000000">
                <a:alpha val="37699"/>
              </a:srgbClr>
            </a:outerShdw>
          </a:effectLst>
        </p:spPr>
      </p:pic>
      <p:sp>
        <p:nvSpPr>
          <p:cNvPr id="218" name="Línea"/>
          <p:cNvSpPr/>
          <p:nvPr/>
        </p:nvSpPr>
        <p:spPr>
          <a:xfrm>
            <a:off x="2491619" y="1845076"/>
            <a:ext cx="5573026" cy="1"/>
          </a:xfrm>
          <a:prstGeom prst="line">
            <a:avLst/>
          </a:prstGeom>
          <a:ln w="63500">
            <a:solidFill>
              <a:srgbClr val="EE893D"/>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19" name="Historia"/>
          <p:cNvSpPr txBox="1"/>
          <p:nvPr/>
        </p:nvSpPr>
        <p:spPr>
          <a:xfrm>
            <a:off x="2430568" y="1098984"/>
            <a:ext cx="11484765" cy="8874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5100">
                <a:solidFill>
                  <a:srgbClr val="5E5E5E"/>
                </a:solidFill>
              </a:defRPr>
            </a:lvl1pPr>
          </a:lstStyle>
          <a:p>
            <a:r>
              <a:rPr lang="es-ES_tradnl" dirty="0" err="1" smtClean="0"/>
              <a:t>Our</a:t>
            </a:r>
            <a:r>
              <a:rPr lang="es-ES_tradnl" dirty="0" smtClean="0"/>
              <a:t> Business </a:t>
            </a:r>
            <a:r>
              <a:rPr lang="es-ES_tradnl" dirty="0" err="1" smtClean="0"/>
              <a:t>Path</a:t>
            </a:r>
            <a:endParaRPr dirty="0"/>
          </a:p>
        </p:txBody>
      </p:sp>
      <p:pic>
        <p:nvPicPr>
          <p:cNvPr id="220" name="Imagen" descr="Imagen"/>
          <p:cNvPicPr>
            <a:picLocks noChangeAspect="1"/>
          </p:cNvPicPr>
          <p:nvPr/>
        </p:nvPicPr>
        <p:blipFill>
          <a:blip r:embed="rId3">
            <a:extLst/>
          </a:blip>
          <a:stretch>
            <a:fillRect/>
          </a:stretch>
        </p:blipFill>
        <p:spPr>
          <a:xfrm>
            <a:off x="2835814" y="2819400"/>
            <a:ext cx="10540860" cy="8077200"/>
          </a:xfrm>
          <a:prstGeom prst="rect">
            <a:avLst/>
          </a:prstGeom>
          <a:ln w="12700">
            <a:miter lim="400000"/>
          </a:ln>
        </p:spPr>
      </p:pic>
      <p:sp>
        <p:nvSpPr>
          <p:cNvPr id="221" name="A partir de 2008 se se identificaron varias regiones predominantes en México donde la investigación y la innovación es prioritaria en los medios académicos. Estas áreas tienen un potencial de oportunidad para el desarrollo de innovaciones tecnológicas."/>
          <p:cNvSpPr txBox="1"/>
          <p:nvPr/>
        </p:nvSpPr>
        <p:spPr>
          <a:xfrm>
            <a:off x="14232464" y="3344219"/>
            <a:ext cx="9353325" cy="7027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90000"/>
              </a:lnSpc>
              <a:defRPr sz="4000" b="0">
                <a:latin typeface="+mn-lt"/>
                <a:ea typeface="+mn-ea"/>
                <a:cs typeface="+mn-cs"/>
                <a:sym typeface="Helvetica Neue Medium"/>
              </a:defRPr>
            </a:lvl1pPr>
          </a:lstStyle>
          <a:p>
            <a:r>
              <a:rPr lang="es-ES_tradnl" dirty="0" err="1" smtClean="0"/>
              <a:t>From</a:t>
            </a:r>
            <a:r>
              <a:rPr lang="es-ES_tradnl" dirty="0" smtClean="0"/>
              <a:t> </a:t>
            </a:r>
            <a:r>
              <a:rPr dirty="0" smtClean="0"/>
              <a:t>2008 </a:t>
            </a:r>
            <a:r>
              <a:rPr lang="es-ES_tradnl" dirty="0" err="1" smtClean="0"/>
              <a:t>we</a:t>
            </a:r>
            <a:r>
              <a:rPr lang="es-ES_tradnl" dirty="0" smtClean="0"/>
              <a:t> </a:t>
            </a:r>
            <a:r>
              <a:rPr lang="es-ES_tradnl" dirty="0" err="1" smtClean="0"/>
              <a:t>have</a:t>
            </a:r>
            <a:r>
              <a:rPr lang="es-ES_tradnl" dirty="0" smtClean="0"/>
              <a:t> </a:t>
            </a:r>
            <a:r>
              <a:rPr lang="es-ES_tradnl" dirty="0" err="1" smtClean="0"/>
              <a:t>identified</a:t>
            </a:r>
            <a:r>
              <a:rPr lang="es-ES_tradnl" dirty="0" smtClean="0"/>
              <a:t> </a:t>
            </a:r>
            <a:r>
              <a:rPr lang="es-ES_tradnl" dirty="0" err="1" smtClean="0"/>
              <a:t>various</a:t>
            </a:r>
            <a:r>
              <a:rPr lang="es-ES_tradnl" dirty="0" smtClean="0"/>
              <a:t> </a:t>
            </a:r>
            <a:r>
              <a:rPr lang="es-ES_tradnl" dirty="0" err="1" smtClean="0"/>
              <a:t>regions</a:t>
            </a:r>
            <a:r>
              <a:rPr lang="es-ES_tradnl" dirty="0" smtClean="0"/>
              <a:t> </a:t>
            </a:r>
            <a:r>
              <a:rPr lang="es-ES_tradnl" dirty="0"/>
              <a:t>i</a:t>
            </a:r>
            <a:r>
              <a:rPr dirty="0" smtClean="0"/>
              <a:t>n </a:t>
            </a:r>
            <a:r>
              <a:rPr dirty="0"/>
              <a:t>México </a:t>
            </a:r>
            <a:r>
              <a:rPr lang="es-ES_tradnl" dirty="0" err="1" smtClean="0"/>
              <a:t>that</a:t>
            </a:r>
            <a:r>
              <a:rPr lang="es-ES_tradnl" dirty="0" smtClean="0"/>
              <a:t> are </a:t>
            </a:r>
            <a:r>
              <a:rPr lang="es-ES_tradnl" dirty="0" err="1" smtClean="0"/>
              <a:t>prioritizing</a:t>
            </a:r>
            <a:r>
              <a:rPr dirty="0" smtClean="0"/>
              <a:t> </a:t>
            </a:r>
            <a:r>
              <a:rPr lang="es-ES_tradnl" dirty="0" smtClean="0"/>
              <a:t> </a:t>
            </a:r>
            <a:r>
              <a:rPr lang="es-ES_tradnl" dirty="0" err="1" smtClean="0"/>
              <a:t>research</a:t>
            </a:r>
            <a:r>
              <a:rPr lang="es-ES_tradnl" dirty="0" smtClean="0"/>
              <a:t> </a:t>
            </a:r>
            <a:r>
              <a:rPr lang="es-ES_tradnl" dirty="0" err="1" smtClean="0"/>
              <a:t>innovation</a:t>
            </a:r>
            <a:r>
              <a:rPr lang="es-ES_tradnl" dirty="0" smtClean="0"/>
              <a:t> </a:t>
            </a:r>
            <a:r>
              <a:rPr lang="es-ES_tradnl" dirty="0" err="1" smtClean="0"/>
              <a:t>throughimportant</a:t>
            </a:r>
            <a:r>
              <a:rPr lang="es-ES_tradnl" dirty="0" smtClean="0"/>
              <a:t> </a:t>
            </a:r>
            <a:r>
              <a:rPr lang="es-ES_tradnl" dirty="0" err="1" smtClean="0"/>
              <a:t>linkages</a:t>
            </a:r>
            <a:r>
              <a:rPr lang="es-ES_tradnl" dirty="0" smtClean="0"/>
              <a:t> </a:t>
            </a:r>
            <a:r>
              <a:rPr lang="es-ES_tradnl" dirty="0" err="1" smtClean="0"/>
              <a:t>between</a:t>
            </a:r>
            <a:r>
              <a:rPr lang="es-ES_tradnl" dirty="0" smtClean="0"/>
              <a:t> </a:t>
            </a:r>
            <a:r>
              <a:rPr lang="es-ES_tradnl" dirty="0" err="1"/>
              <a:t>A</a:t>
            </a:r>
            <a:r>
              <a:rPr lang="es-ES_tradnl" dirty="0" err="1" smtClean="0"/>
              <a:t>cademy-Industry</a:t>
            </a:r>
            <a:r>
              <a:rPr lang="es-ES_tradnl" dirty="0" smtClean="0"/>
              <a:t> </a:t>
            </a:r>
            <a:r>
              <a:rPr lang="es-ES_tradnl" dirty="0" err="1" smtClean="0"/>
              <a:t>with</a:t>
            </a:r>
            <a:r>
              <a:rPr lang="es-ES_tradnl" dirty="0" smtClean="0"/>
              <a:t> </a:t>
            </a:r>
            <a:r>
              <a:rPr lang="es-ES_tradnl" dirty="0" err="1" smtClean="0"/>
              <a:t>great</a:t>
            </a:r>
            <a:r>
              <a:rPr lang="es-ES_tradnl" dirty="0" smtClean="0"/>
              <a:t> </a:t>
            </a:r>
            <a:r>
              <a:rPr lang="es-ES_tradnl" dirty="0" err="1" smtClean="0"/>
              <a:t>potential</a:t>
            </a:r>
            <a:r>
              <a:rPr lang="es-ES_tradnl" dirty="0" smtClean="0"/>
              <a:t> </a:t>
            </a:r>
            <a:r>
              <a:rPr lang="es-ES_tradnl" dirty="0" err="1" smtClean="0"/>
              <a:t>for</a:t>
            </a:r>
            <a:r>
              <a:rPr lang="es-ES_tradnl" dirty="0" smtClean="0"/>
              <a:t> </a:t>
            </a:r>
            <a:r>
              <a:rPr lang="es-ES_tradnl" dirty="0" err="1" smtClean="0"/>
              <a:t>innovation</a:t>
            </a:r>
            <a:r>
              <a:rPr lang="es-ES_tradnl" dirty="0" smtClean="0"/>
              <a:t> and </a:t>
            </a:r>
            <a:r>
              <a:rPr lang="es-ES_tradnl" dirty="0" err="1" smtClean="0"/>
              <a:t>busines</a:t>
            </a:r>
            <a:r>
              <a:rPr dirty="0" smtClean="0"/>
              <a:t>s</a:t>
            </a:r>
            <a:r>
              <a:rPr lang="es-ES_tradnl" dirty="0" smtClean="0"/>
              <a:t> </a:t>
            </a:r>
            <a:r>
              <a:rPr lang="es-ES_tradnl" dirty="0" err="1" smtClean="0"/>
              <a:t>opportunities</a:t>
            </a:r>
            <a:r>
              <a:rPr lang="es-ES_tradnl" dirty="0" smtClean="0"/>
              <a:t>.</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Por qué Biobiz?"/>
          <p:cNvSpPr txBox="1"/>
          <p:nvPr/>
        </p:nvSpPr>
        <p:spPr>
          <a:xfrm>
            <a:off x="2454230" y="592194"/>
            <a:ext cx="11757114" cy="8874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5100">
                <a:solidFill>
                  <a:srgbClr val="5E5E5E"/>
                </a:solidFill>
              </a:defRPr>
            </a:lvl1pPr>
          </a:lstStyle>
          <a:p>
            <a:r>
              <a:rPr dirty="0" smtClean="0"/>
              <a:t>¿Biobiz</a:t>
            </a:r>
            <a:r>
              <a:rPr dirty="0"/>
              <a:t>?</a:t>
            </a:r>
          </a:p>
        </p:txBody>
      </p:sp>
      <p:sp>
        <p:nvSpPr>
          <p:cNvPr id="224" name="Línea"/>
          <p:cNvSpPr/>
          <p:nvPr/>
        </p:nvSpPr>
        <p:spPr>
          <a:xfrm>
            <a:off x="2491619" y="1845076"/>
            <a:ext cx="7753571" cy="1"/>
          </a:xfrm>
          <a:prstGeom prst="line">
            <a:avLst/>
          </a:prstGeom>
          <a:ln w="63500">
            <a:solidFill>
              <a:srgbClr val="2B618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25" name="Nuestra participación es fundamental ya que fortalecemos la sinergia entre los mismos participantes alrededor de nichos estratégicos, promoviendo redes de vinculación, desarrollo de empresas de base tecnológica con perfil de competitividad global, y el desarrollo de mejores y más interacciones entre empresas, emprendedores y centros de investigación y universitarios."/>
          <p:cNvSpPr txBox="1"/>
          <p:nvPr/>
        </p:nvSpPr>
        <p:spPr>
          <a:xfrm>
            <a:off x="2827863" y="3938924"/>
            <a:ext cx="9353325" cy="69557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40000"/>
              </a:lnSpc>
              <a:defRPr sz="4000" b="0">
                <a:latin typeface="+mn-lt"/>
                <a:ea typeface="+mn-ea"/>
                <a:cs typeface="+mn-cs"/>
                <a:sym typeface="Helvetica Neue Medium"/>
              </a:defRPr>
            </a:lvl1pPr>
          </a:lstStyle>
          <a:p>
            <a:r>
              <a:rPr lang="es-ES_tradnl" dirty="0" err="1" smtClean="0"/>
              <a:t>Our</a:t>
            </a:r>
            <a:r>
              <a:rPr dirty="0" smtClean="0"/>
              <a:t> </a:t>
            </a:r>
            <a:r>
              <a:rPr lang="es-ES_tradnl" dirty="0" err="1" smtClean="0"/>
              <a:t>work</a:t>
            </a:r>
            <a:r>
              <a:rPr dirty="0" smtClean="0"/>
              <a:t> </a:t>
            </a:r>
            <a:r>
              <a:rPr lang="es-ES_tradnl" dirty="0" smtClean="0"/>
              <a:t>i</a:t>
            </a:r>
            <a:r>
              <a:rPr dirty="0" smtClean="0"/>
              <a:t>s </a:t>
            </a:r>
            <a:r>
              <a:rPr dirty="0"/>
              <a:t>fundamental </a:t>
            </a:r>
            <a:r>
              <a:rPr lang="es-ES_tradnl" dirty="0" err="1" smtClean="0"/>
              <a:t>to</a:t>
            </a:r>
            <a:r>
              <a:rPr dirty="0" smtClean="0"/>
              <a:t> </a:t>
            </a:r>
            <a:r>
              <a:rPr lang="es-ES_tradnl" dirty="0" err="1" smtClean="0"/>
              <a:t>support</a:t>
            </a:r>
            <a:r>
              <a:rPr lang="es-ES_tradnl" dirty="0" smtClean="0"/>
              <a:t> </a:t>
            </a:r>
            <a:r>
              <a:rPr lang="es-ES_tradnl" dirty="0" err="1" smtClean="0"/>
              <a:t>the</a:t>
            </a:r>
            <a:r>
              <a:rPr lang="es-ES_tradnl" dirty="0" smtClean="0"/>
              <a:t> </a:t>
            </a:r>
            <a:r>
              <a:rPr lang="es-ES_tradnl" dirty="0" err="1" smtClean="0"/>
              <a:t>sinergy</a:t>
            </a:r>
            <a:r>
              <a:rPr lang="es-ES_tradnl" dirty="0" smtClean="0"/>
              <a:t> </a:t>
            </a:r>
            <a:r>
              <a:rPr lang="es-ES_tradnl" dirty="0" err="1" smtClean="0"/>
              <a:t>between</a:t>
            </a:r>
            <a:r>
              <a:rPr dirty="0" smtClean="0"/>
              <a:t> </a:t>
            </a:r>
            <a:r>
              <a:rPr lang="es-ES_tradnl" dirty="0" err="1" smtClean="0"/>
              <a:t>the</a:t>
            </a:r>
            <a:r>
              <a:rPr lang="es-ES_tradnl" dirty="0" smtClean="0"/>
              <a:t> </a:t>
            </a:r>
            <a:r>
              <a:rPr lang="es-ES_tradnl" dirty="0" err="1" smtClean="0"/>
              <a:t>participants</a:t>
            </a:r>
            <a:r>
              <a:rPr lang="es-ES_tradnl" dirty="0" smtClean="0"/>
              <a:t> and </a:t>
            </a:r>
            <a:r>
              <a:rPr lang="es-ES_tradnl" dirty="0" err="1" smtClean="0"/>
              <a:t>strategic</a:t>
            </a:r>
            <a:r>
              <a:rPr lang="es-ES_tradnl" dirty="0" smtClean="0"/>
              <a:t> </a:t>
            </a:r>
            <a:r>
              <a:rPr lang="es-ES_tradnl" dirty="0" err="1" smtClean="0"/>
              <a:t>issues</a:t>
            </a:r>
            <a:r>
              <a:rPr dirty="0" smtClean="0"/>
              <a:t>, </a:t>
            </a:r>
            <a:r>
              <a:rPr lang="es-ES_tradnl" dirty="0" err="1" smtClean="0"/>
              <a:t>continuosly</a:t>
            </a:r>
            <a:r>
              <a:rPr lang="es-ES_tradnl" dirty="0" smtClean="0"/>
              <a:t> </a:t>
            </a:r>
            <a:r>
              <a:rPr dirty="0" smtClean="0"/>
              <a:t>promo</a:t>
            </a:r>
            <a:r>
              <a:rPr lang="es-ES_tradnl" dirty="0" err="1" smtClean="0"/>
              <a:t>ting</a:t>
            </a:r>
            <a:r>
              <a:rPr lang="es-ES_tradnl" dirty="0" smtClean="0"/>
              <a:t> </a:t>
            </a:r>
            <a:r>
              <a:rPr lang="es-ES_tradnl" dirty="0" err="1" smtClean="0"/>
              <a:t>businesses</a:t>
            </a:r>
            <a:r>
              <a:rPr dirty="0" smtClean="0"/>
              <a:t>, </a:t>
            </a:r>
            <a:r>
              <a:rPr lang="es-ES_tradnl" dirty="0" err="1" smtClean="0"/>
              <a:t>growing</a:t>
            </a:r>
            <a:r>
              <a:rPr lang="es-ES_tradnl" dirty="0" smtClean="0"/>
              <a:t> </a:t>
            </a:r>
            <a:r>
              <a:rPr lang="es-ES_tradnl" dirty="0" err="1" smtClean="0"/>
              <a:t>the</a:t>
            </a:r>
            <a:r>
              <a:rPr lang="es-ES_tradnl" dirty="0" smtClean="0"/>
              <a:t> portfolio </a:t>
            </a:r>
            <a:r>
              <a:rPr lang="es-ES_tradnl" dirty="0" err="1" smtClean="0"/>
              <a:t>clients</a:t>
            </a:r>
            <a:r>
              <a:rPr lang="es-ES_tradnl" dirty="0" smtClean="0"/>
              <a:t> </a:t>
            </a:r>
            <a:r>
              <a:rPr lang="es-ES_tradnl" dirty="0" err="1" smtClean="0"/>
              <a:t>with</a:t>
            </a:r>
            <a:r>
              <a:rPr lang="es-ES_tradnl" dirty="0" smtClean="0"/>
              <a:t> </a:t>
            </a:r>
            <a:r>
              <a:rPr lang="es-ES_tradnl" dirty="0" err="1" smtClean="0"/>
              <a:t>high</a:t>
            </a:r>
            <a:r>
              <a:rPr lang="es-ES_tradnl" dirty="0" smtClean="0"/>
              <a:t> </a:t>
            </a:r>
            <a:r>
              <a:rPr lang="es-ES_tradnl" dirty="0" err="1" smtClean="0"/>
              <a:t>level</a:t>
            </a:r>
            <a:r>
              <a:rPr lang="es-ES_tradnl" dirty="0" smtClean="0"/>
              <a:t> of </a:t>
            </a:r>
            <a:r>
              <a:rPr lang="es-ES_tradnl" dirty="0" err="1" smtClean="0"/>
              <a:t>competences</a:t>
            </a:r>
            <a:r>
              <a:rPr lang="es-ES_tradnl" dirty="0"/>
              <a:t> </a:t>
            </a:r>
            <a:r>
              <a:rPr lang="es-ES_tradnl" dirty="0" smtClean="0"/>
              <a:t>and </a:t>
            </a:r>
            <a:r>
              <a:rPr lang="es-ES_tradnl" dirty="0" err="1" smtClean="0"/>
              <a:t>the</a:t>
            </a:r>
            <a:r>
              <a:rPr lang="es-ES_tradnl" dirty="0" smtClean="0"/>
              <a:t> </a:t>
            </a:r>
            <a:r>
              <a:rPr lang="es-ES_tradnl" dirty="0" err="1" smtClean="0"/>
              <a:t>interaction</a:t>
            </a:r>
            <a:r>
              <a:rPr lang="es-ES_tradnl" dirty="0" smtClean="0"/>
              <a:t> </a:t>
            </a:r>
            <a:r>
              <a:rPr lang="es-ES_tradnl" dirty="0" err="1" smtClean="0"/>
              <a:t>between</a:t>
            </a:r>
            <a:r>
              <a:rPr lang="es-ES_tradnl" dirty="0" smtClean="0"/>
              <a:t> </a:t>
            </a:r>
            <a:r>
              <a:rPr lang="es-ES_tradnl" dirty="0" err="1" smtClean="0"/>
              <a:t>them</a:t>
            </a:r>
            <a:r>
              <a:rPr dirty="0" smtClean="0"/>
              <a:t>,</a:t>
            </a:r>
            <a:r>
              <a:rPr lang="es-ES_tradnl" dirty="0" err="1" smtClean="0"/>
              <a:t>such</a:t>
            </a:r>
            <a:r>
              <a:rPr lang="es-ES_tradnl" dirty="0" smtClean="0"/>
              <a:t> as</a:t>
            </a:r>
            <a:r>
              <a:rPr dirty="0" smtClean="0"/>
              <a:t> </a:t>
            </a:r>
            <a:r>
              <a:rPr lang="es-ES_tradnl" dirty="0" err="1" smtClean="0"/>
              <a:t>entrepeneurs</a:t>
            </a:r>
            <a:r>
              <a:rPr lang="es-ES_tradnl" dirty="0" smtClean="0"/>
              <a:t>, center of </a:t>
            </a:r>
            <a:r>
              <a:rPr lang="es-ES_tradnl" dirty="0" err="1" smtClean="0"/>
              <a:t>researches</a:t>
            </a:r>
            <a:r>
              <a:rPr lang="es-ES_tradnl" dirty="0" smtClean="0"/>
              <a:t>, </a:t>
            </a:r>
            <a:r>
              <a:rPr lang="es-ES_tradnl" dirty="0" err="1" smtClean="0"/>
              <a:t>inventors</a:t>
            </a:r>
            <a:r>
              <a:rPr lang="es-ES_tradnl" dirty="0" smtClean="0"/>
              <a:t>.</a:t>
            </a:r>
            <a:endParaRPr dirty="0"/>
          </a:p>
        </p:txBody>
      </p:sp>
      <p:pic>
        <p:nvPicPr>
          <p:cNvPr id="226" name="Imagen" descr="Imagen"/>
          <p:cNvPicPr>
            <a:picLocks noChangeAspect="1"/>
          </p:cNvPicPr>
          <p:nvPr/>
        </p:nvPicPr>
        <p:blipFill>
          <a:blip r:embed="rId2">
            <a:extLst/>
          </a:blip>
          <a:stretch>
            <a:fillRect/>
          </a:stretch>
        </p:blipFill>
        <p:spPr>
          <a:xfrm>
            <a:off x="12036894" y="3363225"/>
            <a:ext cx="12289857" cy="698955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1.jpg" descr="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29" name="¿POR QUÉ E.J. KRAUSE TARSUS…"/>
          <p:cNvSpPr txBox="1"/>
          <p:nvPr/>
        </p:nvSpPr>
        <p:spPr>
          <a:xfrm>
            <a:off x="1351743" y="1878103"/>
            <a:ext cx="15064356" cy="2718693"/>
          </a:xfrm>
          <a:prstGeom prst="rect">
            <a:avLst/>
          </a:prstGeom>
          <a:ln w="12700">
            <a:miter lim="400000"/>
          </a:ln>
          <a:effectLst>
            <a:outerShdw blurRad="139700" dir="5400000" rotWithShape="0">
              <a:srgbClr val="000000">
                <a:alpha val="56899"/>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8500">
                <a:solidFill>
                  <a:srgbClr val="FFFFFF"/>
                </a:solidFill>
              </a:defRPr>
            </a:pPr>
            <a:r>
              <a:rPr dirty="0" smtClean="0"/>
              <a:t>¿</a:t>
            </a:r>
            <a:r>
              <a:rPr lang="es-ES_tradnl" dirty="0" smtClean="0"/>
              <a:t>WHY </a:t>
            </a:r>
            <a:r>
              <a:rPr dirty="0" smtClean="0"/>
              <a:t>E.J</a:t>
            </a:r>
            <a:r>
              <a:rPr dirty="0"/>
              <a:t>. KRAUSE TARSUS </a:t>
            </a:r>
          </a:p>
          <a:p>
            <a:pPr algn="l">
              <a:defRPr sz="8500">
                <a:solidFill>
                  <a:srgbClr val="FFFFFF"/>
                </a:solidFill>
              </a:defRPr>
            </a:pPr>
            <a:r>
              <a:rPr lang="es-ES_tradnl" dirty="0" smtClean="0"/>
              <a:t>OF </a:t>
            </a:r>
            <a:r>
              <a:rPr dirty="0" smtClean="0"/>
              <a:t>MÉXICO</a:t>
            </a:r>
            <a:r>
              <a:rPr dirty="0"/>
              <a:t>?</a:t>
            </a:r>
          </a:p>
        </p:txBody>
      </p:sp>
      <p:sp>
        <p:nvSpPr>
          <p:cNvPr id="230" name="Línea"/>
          <p:cNvSpPr/>
          <p:nvPr/>
        </p:nvSpPr>
        <p:spPr>
          <a:xfrm>
            <a:off x="1236166" y="4700091"/>
            <a:ext cx="17257954" cy="1"/>
          </a:xfrm>
          <a:prstGeom prst="line">
            <a:avLst/>
          </a:prstGeom>
          <a:ln w="50800">
            <a:solidFill>
              <a:schemeClr val="accent4">
                <a:hueOff val="-1081314"/>
                <a:satOff val="4338"/>
                <a:lumOff val="-8931"/>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00.jpg" descr="00.jpg"/>
          <p:cNvPicPr>
            <a:picLocks noChangeAspect="1"/>
          </p:cNvPicPr>
          <p:nvPr/>
        </p:nvPicPr>
        <p:blipFill>
          <a:blip r:embed="rId2">
            <a:extLst/>
          </a:blip>
          <a:srcRect t="198"/>
          <a:stretch>
            <a:fillRect/>
          </a:stretch>
        </p:blipFill>
        <p:spPr>
          <a:xfrm>
            <a:off x="-43023" y="-12700"/>
            <a:ext cx="24477823" cy="13741400"/>
          </a:xfrm>
          <a:prstGeom prst="rect">
            <a:avLst/>
          </a:prstGeom>
          <a:ln w="12700">
            <a:miter lim="400000"/>
          </a:ln>
        </p:spPr>
      </p:pic>
      <p:sp>
        <p:nvSpPr>
          <p:cNvPr id="233" name="Enriquecer y contribuir en los eventos de E.J. Krause Tarsus de México con:…"/>
          <p:cNvSpPr txBox="1"/>
          <p:nvPr/>
        </p:nvSpPr>
        <p:spPr>
          <a:xfrm>
            <a:off x="2931985" y="2882552"/>
            <a:ext cx="20187052" cy="795089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a:spcBef>
                <a:spcPts val="5400"/>
              </a:spcBef>
              <a:defRPr sz="4000" b="0">
                <a:latin typeface="+mn-lt"/>
                <a:ea typeface="+mn-ea"/>
                <a:cs typeface="+mn-cs"/>
                <a:sym typeface="Helvetica Neue Medium"/>
              </a:defRPr>
            </a:pPr>
            <a:r>
              <a:rPr lang="es-ES_tradnl" dirty="0" err="1" smtClean="0"/>
              <a:t>We</a:t>
            </a:r>
            <a:r>
              <a:rPr lang="es-ES_tradnl" dirty="0" smtClean="0"/>
              <a:t> </a:t>
            </a:r>
            <a:r>
              <a:rPr lang="es-ES_tradnl" dirty="0" err="1" smtClean="0"/>
              <a:t>offer</a:t>
            </a:r>
            <a:r>
              <a:rPr lang="es-ES_tradnl" dirty="0" smtClean="0"/>
              <a:t> </a:t>
            </a:r>
            <a:r>
              <a:rPr lang="es-ES_tradnl" dirty="0" err="1" smtClean="0"/>
              <a:t>to</a:t>
            </a:r>
            <a:r>
              <a:rPr lang="es-ES_tradnl" dirty="0"/>
              <a:t> </a:t>
            </a:r>
            <a:r>
              <a:rPr dirty="0" smtClean="0"/>
              <a:t>contrib</a:t>
            </a:r>
            <a:r>
              <a:rPr lang="es-ES_tradnl" dirty="0" err="1" smtClean="0"/>
              <a:t>ute</a:t>
            </a:r>
            <a:r>
              <a:rPr lang="es-ES_tradnl" dirty="0" smtClean="0"/>
              <a:t> and </a:t>
            </a:r>
            <a:r>
              <a:rPr lang="es-ES_tradnl" dirty="0" err="1" smtClean="0"/>
              <a:t>add</a:t>
            </a:r>
            <a:r>
              <a:rPr lang="es-ES_tradnl" dirty="0" smtClean="0"/>
              <a:t> </a:t>
            </a:r>
            <a:r>
              <a:rPr lang="es-ES_tradnl" dirty="0" err="1" smtClean="0"/>
              <a:t>value</a:t>
            </a:r>
            <a:r>
              <a:rPr lang="es-ES_tradnl" dirty="0" smtClean="0"/>
              <a:t> </a:t>
            </a:r>
            <a:r>
              <a:rPr lang="es-ES_tradnl" dirty="0" err="1" smtClean="0"/>
              <a:t>to</a:t>
            </a:r>
            <a:r>
              <a:rPr lang="es-ES_tradnl" dirty="0" smtClean="0"/>
              <a:t> </a:t>
            </a:r>
            <a:r>
              <a:rPr lang="es-ES_tradnl" dirty="0" err="1" smtClean="0"/>
              <a:t>the</a:t>
            </a:r>
            <a:r>
              <a:rPr lang="es-ES_tradnl" dirty="0" smtClean="0"/>
              <a:t> </a:t>
            </a:r>
            <a:r>
              <a:rPr lang="es-ES_tradnl" dirty="0" err="1" smtClean="0"/>
              <a:t>existing</a:t>
            </a:r>
            <a:r>
              <a:rPr dirty="0" smtClean="0"/>
              <a:t> </a:t>
            </a:r>
            <a:r>
              <a:rPr dirty="0"/>
              <a:t>E.J. Krause Tarsus </a:t>
            </a:r>
            <a:r>
              <a:rPr lang="es-ES_tradnl" dirty="0" err="1" smtClean="0"/>
              <a:t>Events</a:t>
            </a:r>
            <a:r>
              <a:rPr lang="es-ES_tradnl" dirty="0" smtClean="0"/>
              <a:t> </a:t>
            </a:r>
            <a:r>
              <a:rPr lang="es-ES_tradnl" dirty="0" err="1" smtClean="0"/>
              <a:t>model</a:t>
            </a:r>
            <a:r>
              <a:rPr lang="es-ES_tradnl" dirty="0" smtClean="0"/>
              <a:t> in</a:t>
            </a:r>
            <a:r>
              <a:rPr dirty="0" smtClean="0"/>
              <a:t> </a:t>
            </a:r>
            <a:r>
              <a:rPr dirty="0"/>
              <a:t>México </a:t>
            </a:r>
            <a:r>
              <a:rPr lang="es-ES_tradnl" dirty="0" err="1" smtClean="0"/>
              <a:t>with</a:t>
            </a:r>
            <a:r>
              <a:rPr dirty="0" smtClean="0"/>
              <a:t>:</a:t>
            </a:r>
            <a:endParaRPr dirty="0"/>
          </a:p>
          <a:p>
            <a:pPr marL="541866" indent="-529166" algn="l">
              <a:spcBef>
                <a:spcPts val="2800"/>
              </a:spcBef>
              <a:buSzPct val="400000"/>
              <a:buBlip>
                <a:blip r:embed="rId3"/>
              </a:buBlip>
              <a:defRPr sz="4000" b="0">
                <a:latin typeface="+mn-lt"/>
                <a:ea typeface="+mn-ea"/>
                <a:cs typeface="+mn-cs"/>
                <a:sym typeface="Helvetica Neue Medium"/>
              </a:defRPr>
            </a:pPr>
            <a:r>
              <a:rPr lang="es-ES_tradnl" dirty="0" err="1" smtClean="0"/>
              <a:t>Growing</a:t>
            </a:r>
            <a:r>
              <a:rPr lang="es-ES_tradnl" dirty="0" smtClean="0"/>
              <a:t> </a:t>
            </a:r>
            <a:r>
              <a:rPr lang="es-ES_tradnl" dirty="0" err="1" smtClean="0"/>
              <a:t>business</a:t>
            </a:r>
            <a:r>
              <a:rPr lang="es-ES_tradnl" dirty="0" smtClean="0"/>
              <a:t> and </a:t>
            </a:r>
            <a:r>
              <a:rPr lang="es-ES_tradnl" dirty="0" err="1" smtClean="0"/>
              <a:t>adding</a:t>
            </a:r>
            <a:r>
              <a:rPr lang="es-ES_tradnl" dirty="0" smtClean="0"/>
              <a:t> </a:t>
            </a:r>
            <a:r>
              <a:rPr lang="es-ES_tradnl" dirty="0" err="1" smtClean="0"/>
              <a:t>valued</a:t>
            </a:r>
            <a:r>
              <a:rPr lang="es-ES_tradnl" dirty="0" smtClean="0"/>
              <a:t> </a:t>
            </a:r>
            <a:r>
              <a:rPr lang="es-ES_tradnl" dirty="0" err="1" smtClean="0"/>
              <a:t>with</a:t>
            </a:r>
            <a:r>
              <a:rPr lang="es-ES_tradnl" dirty="0" smtClean="0"/>
              <a:t> top </a:t>
            </a:r>
            <a:r>
              <a:rPr lang="es-ES_tradnl" dirty="0" err="1" smtClean="0"/>
              <a:t>notch</a:t>
            </a:r>
            <a:r>
              <a:rPr lang="es-ES_tradnl" dirty="0" smtClean="0"/>
              <a:t> </a:t>
            </a:r>
            <a:r>
              <a:rPr lang="es-ES_tradnl" dirty="0" err="1" smtClean="0"/>
              <a:t>participants</a:t>
            </a:r>
            <a:r>
              <a:rPr dirty="0" smtClean="0"/>
              <a:t> </a:t>
            </a:r>
            <a:r>
              <a:rPr lang="es-ES_tradnl" dirty="0" smtClean="0"/>
              <a:t>and </a:t>
            </a:r>
            <a:r>
              <a:rPr lang="es-ES_tradnl" dirty="0" err="1" smtClean="0"/>
              <a:t>additional</a:t>
            </a:r>
            <a:r>
              <a:rPr lang="es-ES_tradnl" dirty="0" smtClean="0"/>
              <a:t> </a:t>
            </a:r>
            <a:r>
              <a:rPr lang="es-ES_tradnl" dirty="0" err="1" smtClean="0"/>
              <a:t>activities</a:t>
            </a:r>
            <a:r>
              <a:rPr lang="es-ES_tradnl" dirty="0" smtClean="0"/>
              <a:t> in </a:t>
            </a:r>
            <a:r>
              <a:rPr lang="es-ES_tradnl" dirty="0" err="1" smtClean="0"/>
              <a:t>the</a:t>
            </a:r>
            <a:r>
              <a:rPr lang="es-ES_tradnl" dirty="0" smtClean="0"/>
              <a:t> </a:t>
            </a:r>
            <a:r>
              <a:rPr lang="es-ES_tradnl" dirty="0" err="1" smtClean="0"/>
              <a:t>event</a:t>
            </a:r>
            <a:r>
              <a:rPr lang="es-ES_tradnl" dirty="0" err="1" smtClean="0"/>
              <a:t>`s</a:t>
            </a:r>
            <a:r>
              <a:rPr lang="es-ES_tradnl" dirty="0" smtClean="0"/>
              <a:t> </a:t>
            </a:r>
            <a:r>
              <a:rPr lang="es-ES_tradnl" dirty="0" err="1" smtClean="0"/>
              <a:t>activities</a:t>
            </a:r>
            <a:r>
              <a:rPr lang="es-ES_tradnl" dirty="0" smtClean="0"/>
              <a:t> &amp; </a:t>
            </a:r>
            <a:r>
              <a:rPr lang="es-ES_tradnl" dirty="0" err="1" smtClean="0"/>
              <a:t>programme</a:t>
            </a:r>
            <a:r>
              <a:rPr dirty="0" smtClean="0"/>
              <a:t>.</a:t>
            </a:r>
            <a:endParaRPr dirty="0"/>
          </a:p>
          <a:p>
            <a:pPr marL="541866" indent="-529166" algn="l">
              <a:spcBef>
                <a:spcPts val="2800"/>
              </a:spcBef>
              <a:buSzPct val="400000"/>
              <a:buBlip>
                <a:blip r:embed="rId3"/>
              </a:buBlip>
              <a:defRPr sz="4000" b="0">
                <a:latin typeface="+mn-lt"/>
                <a:ea typeface="+mn-ea"/>
                <a:cs typeface="+mn-cs"/>
                <a:sym typeface="Helvetica Neue Medium"/>
              </a:defRPr>
            </a:pPr>
            <a:r>
              <a:rPr lang="es-ES_tradnl" dirty="0" err="1" smtClean="0"/>
              <a:t>Growing</a:t>
            </a:r>
            <a:r>
              <a:rPr lang="es-ES_tradnl" dirty="0" smtClean="0"/>
              <a:t> </a:t>
            </a:r>
            <a:r>
              <a:rPr lang="es-ES_tradnl" dirty="0" err="1" smtClean="0"/>
              <a:t>participation</a:t>
            </a:r>
            <a:r>
              <a:rPr lang="es-ES_tradnl" dirty="0" smtClean="0"/>
              <a:t> of </a:t>
            </a:r>
            <a:r>
              <a:rPr lang="es-ES_tradnl" dirty="0" err="1" smtClean="0"/>
              <a:t>the</a:t>
            </a:r>
            <a:r>
              <a:rPr lang="es-ES_tradnl" dirty="0" smtClean="0"/>
              <a:t> Local </a:t>
            </a:r>
            <a:r>
              <a:rPr lang="es-ES_tradnl" dirty="0" err="1" smtClean="0"/>
              <a:t>Government</a:t>
            </a:r>
            <a:endParaRPr dirty="0" smtClean="0"/>
          </a:p>
          <a:p>
            <a:pPr marL="541866" indent="-529166" algn="l">
              <a:spcBef>
                <a:spcPts val="2800"/>
              </a:spcBef>
              <a:buSzPct val="400000"/>
              <a:buBlip>
                <a:blip r:embed="rId3"/>
              </a:buBlip>
              <a:defRPr sz="4000" b="0">
                <a:latin typeface="+mn-lt"/>
                <a:ea typeface="+mn-ea"/>
                <a:cs typeface="+mn-cs"/>
                <a:sym typeface="Helvetica Neue Medium"/>
              </a:defRPr>
            </a:pPr>
            <a:r>
              <a:rPr lang="es-ES_tradnl" dirty="0" err="1" smtClean="0"/>
              <a:t>Adding</a:t>
            </a:r>
            <a:r>
              <a:rPr lang="es-ES_tradnl" dirty="0" smtClean="0"/>
              <a:t> </a:t>
            </a:r>
            <a:r>
              <a:rPr lang="es-ES_tradnl" dirty="0" err="1" smtClean="0"/>
              <a:t>Academy</a:t>
            </a:r>
            <a:r>
              <a:rPr lang="es-ES_tradnl" dirty="0" err="1" smtClean="0"/>
              <a:t>`s</a:t>
            </a:r>
            <a:r>
              <a:rPr lang="es-ES_tradnl" dirty="0" smtClean="0"/>
              <a:t> </a:t>
            </a:r>
            <a:r>
              <a:rPr lang="es-ES_tradnl" dirty="0" err="1" smtClean="0"/>
              <a:t>expertise</a:t>
            </a:r>
            <a:r>
              <a:rPr lang="es-ES_tradnl" dirty="0" smtClean="0"/>
              <a:t> and </a:t>
            </a:r>
            <a:r>
              <a:rPr lang="es-ES_tradnl" dirty="0" err="1" smtClean="0"/>
              <a:t>offer</a:t>
            </a:r>
            <a:r>
              <a:rPr lang="es-ES_tradnl" dirty="0" smtClean="0"/>
              <a:t> </a:t>
            </a:r>
            <a:r>
              <a:rPr lang="es-ES_tradnl" dirty="0" err="1" smtClean="0"/>
              <a:t>showcase</a:t>
            </a:r>
            <a:r>
              <a:rPr lang="es-ES_tradnl" dirty="0" smtClean="0"/>
              <a:t> </a:t>
            </a:r>
            <a:r>
              <a:rPr lang="es-ES_tradnl" dirty="0" err="1" smtClean="0"/>
              <a:t>projects</a:t>
            </a:r>
            <a:r>
              <a:rPr lang="es-ES_tradnl" dirty="0" smtClean="0"/>
              <a:t> </a:t>
            </a:r>
            <a:r>
              <a:rPr lang="es-ES_tradnl" dirty="0" err="1" smtClean="0"/>
              <a:t>on</a:t>
            </a:r>
            <a:r>
              <a:rPr lang="es-ES_tradnl" dirty="0" smtClean="0"/>
              <a:t> a </a:t>
            </a:r>
            <a:r>
              <a:rPr lang="es-ES_tradnl" dirty="0" err="1" smtClean="0"/>
              <a:t>unique</a:t>
            </a:r>
            <a:r>
              <a:rPr lang="es-ES_tradnl" dirty="0" smtClean="0"/>
              <a:t> </a:t>
            </a:r>
            <a:r>
              <a:rPr lang="es-ES_tradnl" dirty="0" err="1" smtClean="0"/>
              <a:t>business</a:t>
            </a:r>
            <a:r>
              <a:rPr lang="es-ES_tradnl" dirty="0" smtClean="0"/>
              <a:t> </a:t>
            </a:r>
            <a:r>
              <a:rPr lang="es-ES_tradnl" dirty="0" err="1" smtClean="0"/>
              <a:t>model</a:t>
            </a:r>
            <a:r>
              <a:rPr lang="es-ES_tradnl" dirty="0" smtClean="0"/>
              <a:t> </a:t>
            </a:r>
            <a:r>
              <a:rPr dirty="0" smtClean="0"/>
              <a:t>(</a:t>
            </a:r>
            <a:r>
              <a:rPr lang="es-ES_tradnl" dirty="0" err="1" smtClean="0"/>
              <a:t>clear</a:t>
            </a:r>
            <a:r>
              <a:rPr lang="es-ES_tradnl" dirty="0" smtClean="0"/>
              <a:t> </a:t>
            </a:r>
            <a:r>
              <a:rPr lang="es-ES_tradnl" dirty="0" err="1" smtClean="0"/>
              <a:t>added</a:t>
            </a:r>
            <a:r>
              <a:rPr lang="es-ES_tradnl" dirty="0" smtClean="0"/>
              <a:t> </a:t>
            </a:r>
            <a:r>
              <a:rPr lang="es-ES_tradnl" dirty="0" err="1" smtClean="0"/>
              <a:t>value</a:t>
            </a:r>
            <a:r>
              <a:rPr lang="es-ES_tradnl" dirty="0" smtClean="0"/>
              <a:t> </a:t>
            </a:r>
            <a:r>
              <a:rPr lang="es-ES_tradnl" dirty="0" err="1" smtClean="0"/>
              <a:t>to</a:t>
            </a:r>
            <a:r>
              <a:rPr lang="es-ES_tradnl" dirty="0" smtClean="0"/>
              <a:t> </a:t>
            </a:r>
            <a:r>
              <a:rPr lang="es-ES_tradnl" dirty="0" err="1" smtClean="0"/>
              <a:t>the</a:t>
            </a:r>
            <a:r>
              <a:rPr lang="es-ES_tradnl" dirty="0" smtClean="0"/>
              <a:t> </a:t>
            </a:r>
            <a:r>
              <a:rPr lang="es-ES_tradnl" dirty="0" err="1" smtClean="0"/>
              <a:t>existing</a:t>
            </a:r>
            <a:r>
              <a:rPr lang="es-ES_tradnl" dirty="0" smtClean="0"/>
              <a:t> </a:t>
            </a:r>
            <a:r>
              <a:rPr lang="es-ES_tradnl" dirty="0" err="1" smtClean="0"/>
              <a:t>events</a:t>
            </a:r>
            <a:r>
              <a:rPr dirty="0" smtClean="0"/>
              <a:t>)</a:t>
            </a:r>
            <a:r>
              <a:rPr lang="es-ES_tradnl" dirty="0"/>
              <a:t> </a:t>
            </a:r>
            <a:r>
              <a:rPr lang="es-ES_tradnl" dirty="0" smtClean="0"/>
              <a:t>link </a:t>
            </a:r>
            <a:r>
              <a:rPr lang="es-ES_tradnl" dirty="0" err="1" smtClean="0"/>
              <a:t>with</a:t>
            </a:r>
            <a:r>
              <a:rPr lang="es-ES_tradnl" dirty="0" smtClean="0"/>
              <a:t> local </a:t>
            </a:r>
            <a:r>
              <a:rPr lang="es-ES_tradnl" dirty="0" err="1" smtClean="0"/>
              <a:t>Research</a:t>
            </a:r>
            <a:r>
              <a:rPr lang="es-ES_tradnl" dirty="0" err="1" smtClean="0"/>
              <a:t>`s</a:t>
            </a:r>
            <a:r>
              <a:rPr lang="es-ES_tradnl" dirty="0" smtClean="0"/>
              <a:t> Centers.</a:t>
            </a:r>
            <a:endParaRPr dirty="0"/>
          </a:p>
          <a:p>
            <a:pPr marL="541866" indent="-529166" algn="l">
              <a:spcBef>
                <a:spcPts val="2800"/>
              </a:spcBef>
              <a:buSzPct val="400000"/>
              <a:buBlip>
                <a:blip r:embed="rId3"/>
              </a:buBlip>
              <a:defRPr sz="4000" b="0">
                <a:latin typeface="+mn-lt"/>
                <a:ea typeface="+mn-ea"/>
                <a:cs typeface="+mn-cs"/>
                <a:sym typeface="Helvetica Neue Medium"/>
              </a:defRPr>
            </a:pPr>
            <a:r>
              <a:rPr lang="es-ES_tradnl" dirty="0" err="1" smtClean="0"/>
              <a:t>Growing</a:t>
            </a:r>
            <a:r>
              <a:rPr lang="es-ES_tradnl" dirty="0" smtClean="0"/>
              <a:t> </a:t>
            </a:r>
            <a:r>
              <a:rPr lang="es-ES_tradnl" dirty="0" err="1" smtClean="0"/>
              <a:t>existing</a:t>
            </a:r>
            <a:r>
              <a:rPr lang="es-ES_tradnl" dirty="0" smtClean="0"/>
              <a:t> </a:t>
            </a:r>
            <a:r>
              <a:rPr lang="es-ES_tradnl" dirty="0" err="1" smtClean="0"/>
              <a:t>companies</a:t>
            </a:r>
            <a:r>
              <a:rPr lang="es-ES_tradnl" dirty="0" smtClean="0"/>
              <a:t> </a:t>
            </a:r>
            <a:r>
              <a:rPr lang="es-ES_tradnl" dirty="0" err="1" smtClean="0"/>
              <a:t>interest</a:t>
            </a:r>
            <a:r>
              <a:rPr lang="es-ES_tradnl" dirty="0" smtClean="0"/>
              <a:t> </a:t>
            </a:r>
            <a:r>
              <a:rPr lang="es-ES_tradnl" dirty="0" err="1" smtClean="0"/>
              <a:t>to</a:t>
            </a:r>
            <a:r>
              <a:rPr lang="es-ES_tradnl" dirty="0" smtClean="0"/>
              <a:t> E.J. Krause </a:t>
            </a:r>
            <a:r>
              <a:rPr lang="es-ES_tradnl" dirty="0" err="1" smtClean="0"/>
              <a:t>model</a:t>
            </a:r>
            <a:r>
              <a:rPr dirty="0" smtClean="0"/>
              <a:t>, </a:t>
            </a:r>
            <a:r>
              <a:rPr lang="es-ES_tradnl" dirty="0" err="1" smtClean="0"/>
              <a:t>on</a:t>
            </a:r>
            <a:r>
              <a:rPr lang="es-ES_tradnl" dirty="0" smtClean="0"/>
              <a:t> a </a:t>
            </a:r>
            <a:r>
              <a:rPr lang="es-ES_tradnl" dirty="0" err="1" smtClean="0"/>
              <a:t>different</a:t>
            </a:r>
            <a:r>
              <a:rPr lang="es-ES_tradnl" dirty="0" smtClean="0"/>
              <a:t> </a:t>
            </a:r>
            <a:r>
              <a:rPr lang="es-ES_tradnl" dirty="0" err="1" smtClean="0"/>
              <a:t>approach</a:t>
            </a:r>
            <a:r>
              <a:rPr lang="es-ES_tradnl" dirty="0" smtClean="0"/>
              <a:t>.</a:t>
            </a:r>
            <a:endParaRPr dirty="0"/>
          </a:p>
          <a:p>
            <a:pPr marL="635000" indent="-622300" algn="l">
              <a:spcBef>
                <a:spcPts val="2800"/>
              </a:spcBef>
              <a:buSzPct val="400000"/>
              <a:buBlip>
                <a:blip r:embed="rId3"/>
              </a:buBlip>
              <a:defRPr sz="4000" b="0">
                <a:latin typeface="+mn-lt"/>
                <a:ea typeface="+mn-ea"/>
                <a:cs typeface="+mn-cs"/>
                <a:sym typeface="Helvetica Neue Medium"/>
              </a:defRPr>
            </a:pPr>
            <a:r>
              <a:rPr lang="es-ES_tradnl" dirty="0" smtClean="0"/>
              <a:t>A </a:t>
            </a:r>
            <a:r>
              <a:rPr dirty="0" smtClean="0"/>
              <a:t>“</a:t>
            </a:r>
            <a:r>
              <a:rPr dirty="0"/>
              <a:t>Taylor Made” </a:t>
            </a:r>
            <a:r>
              <a:rPr lang="es-ES_tradnl" dirty="0" err="1" smtClean="0"/>
              <a:t>model</a:t>
            </a:r>
            <a:r>
              <a:rPr lang="es-ES_tradnl" dirty="0" smtClean="0"/>
              <a:t>, </a:t>
            </a:r>
            <a:r>
              <a:rPr lang="es-ES_tradnl" dirty="0" err="1" smtClean="0"/>
              <a:t>innovation</a:t>
            </a:r>
            <a:r>
              <a:rPr lang="es-ES_tradnl" dirty="0" smtClean="0"/>
              <a:t> at </a:t>
            </a:r>
            <a:r>
              <a:rPr lang="es-ES_tradnl" dirty="0" err="1" smtClean="0"/>
              <a:t>the</a:t>
            </a:r>
            <a:r>
              <a:rPr lang="es-ES_tradnl" dirty="0" smtClean="0"/>
              <a:t> </a:t>
            </a:r>
            <a:r>
              <a:rPr lang="es-ES_tradnl" dirty="0" err="1" smtClean="0"/>
              <a:t>core</a:t>
            </a:r>
            <a:r>
              <a:rPr lang="es-ES_tradnl" dirty="0" smtClean="0"/>
              <a:t> of </a:t>
            </a:r>
            <a:r>
              <a:rPr lang="es-ES_tradnl" dirty="0" err="1" smtClean="0"/>
              <a:t>event</a:t>
            </a:r>
            <a:r>
              <a:rPr lang="es-ES_tradnl" dirty="0" err="1" smtClean="0"/>
              <a:t>`s</a:t>
            </a:r>
            <a:r>
              <a:rPr lang="es-ES_tradnl" dirty="0" smtClean="0"/>
              <a:t> </a:t>
            </a:r>
            <a:r>
              <a:rPr lang="es-ES_tradnl" dirty="0" err="1" smtClean="0"/>
              <a:t>main</a:t>
            </a:r>
            <a:r>
              <a:rPr lang="es-ES_tradnl" dirty="0" smtClean="0"/>
              <a:t> </a:t>
            </a:r>
            <a:r>
              <a:rPr lang="es-ES_tradnl" dirty="0" err="1" smtClean="0"/>
              <a:t>strategy</a:t>
            </a:r>
            <a:r>
              <a:rPr lang="es-ES_tradnl" dirty="0" smtClean="0"/>
              <a:t>.</a:t>
            </a:r>
            <a:endParaRPr dirty="0"/>
          </a:p>
        </p:txBody>
      </p:sp>
      <p:pic>
        <p:nvPicPr>
          <p:cNvPr id="234" name="Imagen" descr="Imagen"/>
          <p:cNvPicPr>
            <a:picLocks noChangeAspect="1"/>
          </p:cNvPicPr>
          <p:nvPr/>
        </p:nvPicPr>
        <p:blipFill>
          <a:blip r:embed="rId4">
            <a:extLst/>
          </a:blip>
          <a:stretch>
            <a:fillRect/>
          </a:stretch>
        </p:blipFill>
        <p:spPr>
          <a:xfrm>
            <a:off x="135863" y="11721454"/>
            <a:ext cx="2837761" cy="894357"/>
          </a:xfrm>
          <a:prstGeom prst="rect">
            <a:avLst/>
          </a:prstGeom>
          <a:ln w="12700">
            <a:miter lim="400000"/>
          </a:ln>
          <a:effectLst>
            <a:outerShdw blurRad="127000" dir="5400000" rotWithShape="0">
              <a:srgbClr val="000000">
                <a:alpha val="37699"/>
              </a:srgbClr>
            </a:outerShdw>
          </a:effectLst>
        </p:spPr>
      </p:pic>
      <p:sp>
        <p:nvSpPr>
          <p:cNvPr id="235" name="Línea"/>
          <p:cNvSpPr/>
          <p:nvPr/>
        </p:nvSpPr>
        <p:spPr>
          <a:xfrm>
            <a:off x="2491619" y="1845076"/>
            <a:ext cx="5943587" cy="1"/>
          </a:xfrm>
          <a:prstGeom prst="line">
            <a:avLst/>
          </a:prstGeom>
          <a:ln w="63500">
            <a:solidFill>
              <a:srgbClr val="EE893D"/>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36" name="VALOR AGREGADO"/>
          <p:cNvSpPr txBox="1"/>
          <p:nvPr/>
        </p:nvSpPr>
        <p:spPr>
          <a:xfrm>
            <a:off x="2536200" y="980252"/>
            <a:ext cx="11484765" cy="8874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5100">
                <a:solidFill>
                  <a:srgbClr val="5E5E5E"/>
                </a:solidFill>
              </a:defRPr>
            </a:lvl1pPr>
          </a:lstStyle>
          <a:p>
            <a:r>
              <a:rPr lang="es-ES_tradnl" dirty="0" smtClean="0"/>
              <a:t>ADDING VALUE</a:t>
            </a:r>
            <a:r>
              <a:rPr lang="mr-IN" dirty="0" smtClean="0"/>
              <a:t>…</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Imagen" descr="Imagen"/>
          <p:cNvPicPr>
            <a:picLocks noChangeAspect="1"/>
          </p:cNvPicPr>
          <p:nvPr/>
        </p:nvPicPr>
        <p:blipFill>
          <a:blip r:embed="rId2">
            <a:extLst/>
          </a:blip>
          <a:stretch>
            <a:fillRect/>
          </a:stretch>
        </p:blipFill>
        <p:spPr>
          <a:xfrm>
            <a:off x="135863" y="11721454"/>
            <a:ext cx="2837761" cy="894357"/>
          </a:xfrm>
          <a:prstGeom prst="rect">
            <a:avLst/>
          </a:prstGeom>
          <a:ln w="12700">
            <a:miter lim="400000"/>
          </a:ln>
          <a:effectLst>
            <a:outerShdw blurRad="127000" dir="5400000" rotWithShape="0">
              <a:srgbClr val="000000">
                <a:alpha val="37699"/>
              </a:srgbClr>
            </a:outerShdw>
          </a:effectLst>
        </p:spPr>
      </p:pic>
      <p:sp>
        <p:nvSpPr>
          <p:cNvPr id="239" name="Línea"/>
          <p:cNvSpPr/>
          <p:nvPr/>
        </p:nvSpPr>
        <p:spPr>
          <a:xfrm>
            <a:off x="2644019" y="3699276"/>
            <a:ext cx="6676272" cy="1"/>
          </a:xfrm>
          <a:prstGeom prst="line">
            <a:avLst/>
          </a:prstGeom>
          <a:ln w="63500">
            <a:solidFill>
              <a:srgbClr val="2B618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40" name="EJEMPLOS DE DESARROLLOS PARA EVENTOS ACTUALES"/>
          <p:cNvSpPr txBox="1"/>
          <p:nvPr/>
        </p:nvSpPr>
        <p:spPr>
          <a:xfrm>
            <a:off x="2621204" y="791586"/>
            <a:ext cx="7859218" cy="24450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5100">
                <a:solidFill>
                  <a:srgbClr val="5E5E5E"/>
                </a:solidFill>
              </a:defRPr>
            </a:lvl1pPr>
          </a:lstStyle>
          <a:p>
            <a:r>
              <a:t>EJEMPLOS DE DESARROLLOS PARA EVENTOS ACTUALES</a:t>
            </a:r>
          </a:p>
        </p:txBody>
      </p:sp>
      <p:grpSp>
        <p:nvGrpSpPr>
          <p:cNvPr id="243" name="poster-02.jpg"/>
          <p:cNvGrpSpPr/>
          <p:nvPr/>
        </p:nvGrpSpPr>
        <p:grpSpPr>
          <a:xfrm>
            <a:off x="11462957" y="628353"/>
            <a:ext cx="9401745" cy="12459294"/>
            <a:chOff x="0" y="0"/>
            <a:chExt cx="9401743" cy="12459293"/>
          </a:xfrm>
        </p:grpSpPr>
        <p:pic>
          <p:nvPicPr>
            <p:cNvPr id="242" name="poster-02.jpg" descr="poster-02.jpg"/>
            <p:cNvPicPr>
              <a:picLocks noChangeAspect="1"/>
            </p:cNvPicPr>
            <p:nvPr/>
          </p:nvPicPr>
          <p:blipFill>
            <a:blip r:embed="rId3">
              <a:extLst/>
            </a:blip>
            <a:stretch>
              <a:fillRect/>
            </a:stretch>
          </p:blipFill>
          <p:spPr>
            <a:xfrm>
              <a:off x="127000" y="88900"/>
              <a:ext cx="9147744" cy="12129094"/>
            </a:xfrm>
            <a:prstGeom prst="rect">
              <a:avLst/>
            </a:prstGeom>
            <a:ln>
              <a:noFill/>
            </a:ln>
            <a:effectLst/>
          </p:spPr>
        </p:pic>
        <p:pic>
          <p:nvPicPr>
            <p:cNvPr id="241" name="poster-02.jpg" descr="poster-02.jpg"/>
            <p:cNvPicPr>
              <a:picLocks/>
            </p:cNvPicPr>
            <p:nvPr/>
          </p:nvPicPr>
          <p:blipFill>
            <a:blip r:embed="rId4">
              <a:extLst/>
            </a:blip>
            <a:stretch>
              <a:fillRect/>
            </a:stretch>
          </p:blipFill>
          <p:spPr>
            <a:xfrm>
              <a:off x="0" y="0"/>
              <a:ext cx="9401744" cy="12459294"/>
            </a:xfrm>
            <a:prstGeom prst="rect">
              <a:avLst/>
            </a:prstGeom>
            <a:effectLst/>
          </p:spPr>
        </p:pic>
      </p:grpSp>
      <p:sp>
        <p:nvSpPr>
          <p:cNvPr id="244" name="Contenido: POSTER para Branding"/>
          <p:cNvSpPr txBox="1"/>
          <p:nvPr/>
        </p:nvSpPr>
        <p:spPr>
          <a:xfrm>
            <a:off x="3435446" y="5581261"/>
            <a:ext cx="5093417" cy="11809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500" b="0" i="1">
                <a:solidFill>
                  <a:srgbClr val="5E5E5E"/>
                </a:solidFill>
              </a:defRPr>
            </a:lvl1pPr>
          </a:lstStyle>
          <a:p>
            <a:r>
              <a:t>Contenido: POSTER para Branding</a:t>
            </a:r>
          </a:p>
        </p:txBody>
      </p:sp>
      <p:pic>
        <p:nvPicPr>
          <p:cNvPr id="245" name="005.png" descr="005.png"/>
          <p:cNvPicPr>
            <a:picLocks noChangeAspect="1"/>
          </p:cNvPicPr>
          <p:nvPr/>
        </p:nvPicPr>
        <p:blipFill>
          <a:blip r:embed="rId5">
            <a:extLst/>
          </a:blip>
          <a:srcRect r="557" b="969"/>
          <a:stretch>
            <a:fillRect/>
          </a:stretch>
        </p:blipFill>
        <p:spPr>
          <a:xfrm>
            <a:off x="-50800" y="0"/>
            <a:ext cx="24485600" cy="13715999"/>
          </a:xfrm>
          <a:prstGeom prst="rect">
            <a:avLst/>
          </a:prstGeom>
          <a:ln w="12700">
            <a:miter lim="400000"/>
          </a:ln>
        </p:spPr>
      </p:pic>
      <p:pic>
        <p:nvPicPr>
          <p:cNvPr id="246" name="Imagen" descr="Imagen"/>
          <p:cNvPicPr>
            <a:picLocks noChangeAspect="1"/>
          </p:cNvPicPr>
          <p:nvPr/>
        </p:nvPicPr>
        <p:blipFill>
          <a:blip r:embed="rId2">
            <a:extLst/>
          </a:blip>
          <a:stretch>
            <a:fillRect/>
          </a:stretch>
        </p:blipFill>
        <p:spPr>
          <a:xfrm>
            <a:off x="135863" y="11721454"/>
            <a:ext cx="2837761" cy="894357"/>
          </a:xfrm>
          <a:prstGeom prst="rect">
            <a:avLst/>
          </a:prstGeom>
          <a:ln w="12700">
            <a:miter lim="400000"/>
          </a:ln>
          <a:effectLst>
            <a:outerShdw blurRad="127000" dir="5400000" rotWithShape="0">
              <a:srgbClr val="000000">
                <a:alpha val="37699"/>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Línea"/>
          <p:cNvSpPr/>
          <p:nvPr/>
        </p:nvSpPr>
        <p:spPr>
          <a:xfrm>
            <a:off x="2517019" y="3775476"/>
            <a:ext cx="6724515" cy="1"/>
          </a:xfrm>
          <a:prstGeom prst="line">
            <a:avLst/>
          </a:prstGeom>
          <a:ln w="63500">
            <a:solidFill>
              <a:srgbClr val="EE893D"/>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49" name="Contenido: RRSS Y GIF para Branding"/>
          <p:cNvSpPr txBox="1"/>
          <p:nvPr/>
        </p:nvSpPr>
        <p:spPr>
          <a:xfrm>
            <a:off x="2588131" y="4983048"/>
            <a:ext cx="5093417" cy="11809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500" b="0" i="1">
                <a:solidFill>
                  <a:srgbClr val="5E5E5E"/>
                </a:solidFill>
              </a:defRPr>
            </a:lvl1pPr>
          </a:lstStyle>
          <a:p>
            <a:r>
              <a:t>Contenido: RRSS Y GIF para Branding</a:t>
            </a:r>
          </a:p>
        </p:txBody>
      </p:sp>
      <p:pic>
        <p:nvPicPr>
          <p:cNvPr id="250" name="evento.gif" descr="evento.gif"/>
          <p:cNvPicPr>
            <a:picLocks/>
          </p:cNvPicPr>
          <p:nvPr/>
        </p:nvPicPr>
        <p:blipFill>
          <a:blip r:embed="rId2">
            <a:extLst/>
          </a:blip>
          <a:stretch>
            <a:fillRect/>
          </a:stretch>
        </p:blipFill>
        <p:spPr>
          <a:xfrm>
            <a:off x="11291883" y="1739767"/>
            <a:ext cx="10934967" cy="10934966"/>
          </a:xfrm>
          <a:prstGeom prst="rect">
            <a:avLst/>
          </a:prstGeom>
        </p:spPr>
      </p:pic>
      <p:sp>
        <p:nvSpPr>
          <p:cNvPr id="251" name="EJEMPLOS DE DESARROLLOS PARA EVENTOS ACTUALES"/>
          <p:cNvSpPr txBox="1"/>
          <p:nvPr/>
        </p:nvSpPr>
        <p:spPr>
          <a:xfrm>
            <a:off x="2621204" y="1177966"/>
            <a:ext cx="7859218" cy="16722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5100">
                <a:solidFill>
                  <a:srgbClr val="5E5E5E"/>
                </a:solidFill>
              </a:defRPr>
            </a:lvl1pPr>
          </a:lstStyle>
          <a:p>
            <a:r>
              <a:rPr lang="es-ES_tradnl" dirty="0" smtClean="0"/>
              <a:t>RECENT WORKING SAMPLES</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Imagen" descr="Imagen"/>
          <p:cNvPicPr>
            <a:picLocks noChangeAspect="1"/>
          </p:cNvPicPr>
          <p:nvPr/>
        </p:nvPicPr>
        <p:blipFill>
          <a:blip r:embed="rId2">
            <a:extLst/>
          </a:blip>
          <a:stretch>
            <a:fillRect/>
          </a:stretch>
        </p:blipFill>
        <p:spPr>
          <a:xfrm>
            <a:off x="135863" y="11721454"/>
            <a:ext cx="2837761" cy="894357"/>
          </a:xfrm>
          <a:prstGeom prst="rect">
            <a:avLst/>
          </a:prstGeom>
          <a:ln w="12700">
            <a:miter lim="400000"/>
          </a:ln>
          <a:effectLst>
            <a:outerShdw blurRad="127000" dir="5400000" rotWithShape="0">
              <a:srgbClr val="000000">
                <a:alpha val="37699"/>
              </a:srgbClr>
            </a:outerShdw>
          </a:effectLst>
        </p:spPr>
      </p:pic>
      <p:sp>
        <p:nvSpPr>
          <p:cNvPr id="254" name="DÍPTICO"/>
          <p:cNvSpPr txBox="1"/>
          <p:nvPr/>
        </p:nvSpPr>
        <p:spPr>
          <a:xfrm>
            <a:off x="11638204" y="12114526"/>
            <a:ext cx="3069333" cy="870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5100">
                <a:solidFill>
                  <a:srgbClr val="5E5E5E"/>
                </a:solidFill>
              </a:defRPr>
            </a:lvl1pPr>
          </a:lstStyle>
          <a:p>
            <a:r>
              <a:t>DÍPTICO</a:t>
            </a:r>
          </a:p>
        </p:txBody>
      </p:sp>
      <p:grpSp>
        <p:nvGrpSpPr>
          <p:cNvPr id="257" name="DIPTICO_frente.png"/>
          <p:cNvGrpSpPr/>
          <p:nvPr/>
        </p:nvGrpSpPr>
        <p:grpSpPr>
          <a:xfrm>
            <a:off x="2792374" y="4074745"/>
            <a:ext cx="9952588" cy="7824563"/>
            <a:chOff x="0" y="0"/>
            <a:chExt cx="9952587" cy="7824561"/>
          </a:xfrm>
        </p:grpSpPr>
        <p:pic>
          <p:nvPicPr>
            <p:cNvPr id="256" name="DIPTICO_frente.png" descr="DIPTICO_frente.png"/>
            <p:cNvPicPr>
              <a:picLocks noChangeAspect="1"/>
            </p:cNvPicPr>
            <p:nvPr/>
          </p:nvPicPr>
          <p:blipFill>
            <a:blip r:embed="rId3">
              <a:extLst/>
            </a:blip>
            <a:stretch>
              <a:fillRect/>
            </a:stretch>
          </p:blipFill>
          <p:spPr>
            <a:xfrm>
              <a:off x="127000" y="88900"/>
              <a:ext cx="9698588" cy="7494362"/>
            </a:xfrm>
            <a:prstGeom prst="rect">
              <a:avLst/>
            </a:prstGeom>
            <a:ln>
              <a:noFill/>
            </a:ln>
            <a:effectLst/>
          </p:spPr>
        </p:pic>
        <p:pic>
          <p:nvPicPr>
            <p:cNvPr id="255" name="DIPTICO_frente.png" descr="DIPTICO_frente.png"/>
            <p:cNvPicPr>
              <a:picLocks/>
            </p:cNvPicPr>
            <p:nvPr/>
          </p:nvPicPr>
          <p:blipFill>
            <a:blip r:embed="rId4">
              <a:extLst/>
            </a:blip>
            <a:stretch>
              <a:fillRect/>
            </a:stretch>
          </p:blipFill>
          <p:spPr>
            <a:xfrm>
              <a:off x="0" y="0"/>
              <a:ext cx="9952588" cy="7824562"/>
            </a:xfrm>
            <a:prstGeom prst="rect">
              <a:avLst/>
            </a:prstGeom>
            <a:effectLst/>
          </p:spPr>
        </p:pic>
      </p:grpSp>
      <p:grpSp>
        <p:nvGrpSpPr>
          <p:cNvPr id="260" name="DIPTICO_vuelta.jpg"/>
          <p:cNvGrpSpPr/>
          <p:nvPr/>
        </p:nvGrpSpPr>
        <p:grpSpPr>
          <a:xfrm>
            <a:off x="13555166" y="3965105"/>
            <a:ext cx="10236361" cy="8043843"/>
            <a:chOff x="0" y="0"/>
            <a:chExt cx="10236360" cy="8043842"/>
          </a:xfrm>
        </p:grpSpPr>
        <p:pic>
          <p:nvPicPr>
            <p:cNvPr id="259" name="DIPTICO_vuelta.jpg" descr="DIPTICO_vuelta.jpg"/>
            <p:cNvPicPr>
              <a:picLocks noChangeAspect="1"/>
            </p:cNvPicPr>
            <p:nvPr/>
          </p:nvPicPr>
          <p:blipFill>
            <a:blip r:embed="rId5">
              <a:extLst/>
            </a:blip>
            <a:stretch>
              <a:fillRect/>
            </a:stretch>
          </p:blipFill>
          <p:spPr>
            <a:xfrm>
              <a:off x="127000" y="88900"/>
              <a:ext cx="9982361" cy="7713643"/>
            </a:xfrm>
            <a:prstGeom prst="rect">
              <a:avLst/>
            </a:prstGeom>
            <a:ln>
              <a:noFill/>
            </a:ln>
            <a:effectLst/>
          </p:spPr>
        </p:pic>
        <p:pic>
          <p:nvPicPr>
            <p:cNvPr id="258" name="DIPTICO_vuelta.jpg" descr="DIPTICO_vuelta.jpg"/>
            <p:cNvPicPr>
              <a:picLocks/>
            </p:cNvPicPr>
            <p:nvPr/>
          </p:nvPicPr>
          <p:blipFill>
            <a:blip r:embed="rId6">
              <a:extLst/>
            </a:blip>
            <a:stretch>
              <a:fillRect/>
            </a:stretch>
          </p:blipFill>
          <p:spPr>
            <a:xfrm>
              <a:off x="0" y="0"/>
              <a:ext cx="10236361" cy="8043843"/>
            </a:xfrm>
            <a:prstGeom prst="rect">
              <a:avLst/>
            </a:prstGeom>
            <a:effectLst/>
          </p:spPr>
        </p:pic>
      </p:grpSp>
      <p:pic>
        <p:nvPicPr>
          <p:cNvPr id="261" name="Imagen" descr="Imagen"/>
          <p:cNvPicPr>
            <a:picLocks noChangeAspect="1"/>
          </p:cNvPicPr>
          <p:nvPr/>
        </p:nvPicPr>
        <p:blipFill>
          <a:blip r:embed="rId2">
            <a:extLst/>
          </a:blip>
          <a:stretch>
            <a:fillRect/>
          </a:stretch>
        </p:blipFill>
        <p:spPr>
          <a:xfrm>
            <a:off x="135863" y="11721454"/>
            <a:ext cx="2837761" cy="894357"/>
          </a:xfrm>
          <a:prstGeom prst="rect">
            <a:avLst/>
          </a:prstGeom>
          <a:ln w="12700">
            <a:miter lim="400000"/>
          </a:ln>
          <a:effectLst>
            <a:outerShdw blurRad="127000" dir="5400000" rotWithShape="0">
              <a:srgbClr val="000000">
                <a:alpha val="37699"/>
              </a:srgbClr>
            </a:outerShdw>
          </a:effectLst>
        </p:spPr>
      </p:pic>
      <p:sp>
        <p:nvSpPr>
          <p:cNvPr id="262" name="EJEMPLOS DE DESARROLLOS PARA EVENTOS ACTUALES"/>
          <p:cNvSpPr txBox="1"/>
          <p:nvPr/>
        </p:nvSpPr>
        <p:spPr>
          <a:xfrm>
            <a:off x="2621204" y="1177966"/>
            <a:ext cx="7859218" cy="16722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5100">
                <a:solidFill>
                  <a:srgbClr val="5E5E5E"/>
                </a:solidFill>
              </a:defRPr>
            </a:lvl1pPr>
          </a:lstStyle>
          <a:p>
            <a:r>
              <a:rPr lang="es-ES_tradnl" dirty="0" smtClean="0"/>
              <a:t>SOME OF OUR WORK SAMPLES</a:t>
            </a:r>
            <a:endParaRPr dirty="0"/>
          </a:p>
        </p:txBody>
      </p:sp>
      <p:sp>
        <p:nvSpPr>
          <p:cNvPr id="263" name="Línea"/>
          <p:cNvSpPr/>
          <p:nvPr/>
        </p:nvSpPr>
        <p:spPr>
          <a:xfrm>
            <a:off x="2491619" y="3401672"/>
            <a:ext cx="7753571" cy="1"/>
          </a:xfrm>
          <a:prstGeom prst="line">
            <a:avLst/>
          </a:prstGeom>
          <a:ln w="63500">
            <a:solidFill>
              <a:srgbClr val="2B618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Imagen" descr="Imagen"/>
          <p:cNvPicPr>
            <a:picLocks noChangeAspect="1"/>
          </p:cNvPicPr>
          <p:nvPr/>
        </p:nvPicPr>
        <p:blipFill>
          <a:blip r:embed="rId2">
            <a:extLst/>
          </a:blip>
          <a:stretch>
            <a:fillRect/>
          </a:stretch>
        </p:blipFill>
        <p:spPr>
          <a:xfrm>
            <a:off x="135863" y="11721454"/>
            <a:ext cx="2837761" cy="894357"/>
          </a:xfrm>
          <a:prstGeom prst="rect">
            <a:avLst/>
          </a:prstGeom>
          <a:ln w="12700">
            <a:miter lim="400000"/>
          </a:ln>
          <a:effectLst>
            <a:outerShdw blurRad="127000" dir="5400000" rotWithShape="0">
              <a:srgbClr val="000000">
                <a:alpha val="37699"/>
              </a:srgbClr>
            </a:outerShdw>
          </a:effectLst>
        </p:spPr>
      </p:pic>
      <p:sp>
        <p:nvSpPr>
          <p:cNvPr id="266" name="Contenido: Branding"/>
          <p:cNvSpPr txBox="1"/>
          <p:nvPr/>
        </p:nvSpPr>
        <p:spPr>
          <a:xfrm>
            <a:off x="2588131" y="5256098"/>
            <a:ext cx="5093417" cy="6348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500" b="0" i="1">
                <a:solidFill>
                  <a:srgbClr val="5E5E5E"/>
                </a:solidFill>
              </a:defRPr>
            </a:lvl1pPr>
          </a:lstStyle>
          <a:p>
            <a:r>
              <a:t>Contenido: Branding</a:t>
            </a:r>
          </a:p>
        </p:txBody>
      </p:sp>
      <p:pic>
        <p:nvPicPr>
          <p:cNvPr id="267" name="bio-biz-2.gif" descr="bio-biz-2.gif"/>
          <p:cNvPicPr>
            <a:picLocks/>
          </p:cNvPicPr>
          <p:nvPr/>
        </p:nvPicPr>
        <p:blipFill>
          <a:blip r:embed="rId3">
            <a:extLst/>
          </a:blip>
          <a:stretch>
            <a:fillRect/>
          </a:stretch>
        </p:blipFill>
        <p:spPr>
          <a:xfrm>
            <a:off x="10069095" y="1266475"/>
            <a:ext cx="11017951" cy="11017950"/>
          </a:xfrm>
          <a:prstGeom prst="rect">
            <a:avLst/>
          </a:prstGeom>
        </p:spPr>
      </p:pic>
      <p:sp>
        <p:nvSpPr>
          <p:cNvPr id="268" name="Línea"/>
          <p:cNvSpPr/>
          <p:nvPr/>
        </p:nvSpPr>
        <p:spPr>
          <a:xfrm>
            <a:off x="2644019" y="3699276"/>
            <a:ext cx="6676272" cy="1"/>
          </a:xfrm>
          <a:prstGeom prst="line">
            <a:avLst/>
          </a:prstGeom>
          <a:ln w="63500">
            <a:solidFill>
              <a:srgbClr val="2B618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9" name="EJEMPLOS DE DESARROLLOS PARA EVENTOS ACTUALES"/>
          <p:cNvSpPr txBox="1"/>
          <p:nvPr/>
        </p:nvSpPr>
        <p:spPr>
          <a:xfrm>
            <a:off x="2621204" y="791586"/>
            <a:ext cx="7859218" cy="24450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5100">
                <a:solidFill>
                  <a:srgbClr val="5E5E5E"/>
                </a:solidFill>
              </a:defRPr>
            </a:lvl1pPr>
          </a:lstStyle>
          <a:p>
            <a:r>
              <a:rPr dirty="0"/>
              <a:t>EJEMPLOS DE DESARROLLOS PARA EVENTOS ACTUALES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99.jpg" descr="99.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72" name="GRACIAS"/>
          <p:cNvSpPr txBox="1"/>
          <p:nvPr/>
        </p:nvSpPr>
        <p:spPr>
          <a:xfrm>
            <a:off x="7007808" y="3525177"/>
            <a:ext cx="10368383" cy="28046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17800">
                <a:solidFill>
                  <a:srgbClr val="FFFFFF"/>
                </a:solidFill>
              </a:defRPr>
            </a:lvl1pPr>
          </a:lstStyle>
          <a:p>
            <a:r>
              <a:t>GRACIAS</a:t>
            </a:r>
          </a:p>
        </p:txBody>
      </p:sp>
      <p:pic>
        <p:nvPicPr>
          <p:cNvPr id="273" name="Imagen" descr="Imagen"/>
          <p:cNvPicPr>
            <a:picLocks noChangeAspect="1"/>
          </p:cNvPicPr>
          <p:nvPr/>
        </p:nvPicPr>
        <p:blipFill>
          <a:blip r:embed="rId3">
            <a:extLst/>
          </a:blip>
          <a:stretch>
            <a:fillRect/>
          </a:stretch>
        </p:blipFill>
        <p:spPr>
          <a:xfrm>
            <a:off x="9017418" y="9879234"/>
            <a:ext cx="5248949" cy="1654497"/>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89.jpg" descr="89.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56" name="CORE BUSINESS"/>
          <p:cNvSpPr txBox="1"/>
          <p:nvPr/>
        </p:nvSpPr>
        <p:spPr>
          <a:xfrm>
            <a:off x="1426962" y="4614731"/>
            <a:ext cx="9850108" cy="15151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300">
                <a:solidFill>
                  <a:srgbClr val="FFFFFF"/>
                </a:solidFill>
              </a:defRPr>
            </a:lvl1pPr>
          </a:lstStyle>
          <a:p>
            <a:r>
              <a:t>CORE BUSINESS</a:t>
            </a:r>
          </a:p>
        </p:txBody>
      </p:sp>
      <p:pic>
        <p:nvPicPr>
          <p:cNvPr id="157" name="Imagen" descr="Imagen"/>
          <p:cNvPicPr>
            <a:picLocks noChangeAspect="1"/>
          </p:cNvPicPr>
          <p:nvPr/>
        </p:nvPicPr>
        <p:blipFill>
          <a:blip r:embed="rId3">
            <a:extLst/>
          </a:blip>
          <a:stretch>
            <a:fillRect/>
          </a:stretch>
        </p:blipFill>
        <p:spPr>
          <a:xfrm>
            <a:off x="186663" y="11721454"/>
            <a:ext cx="2837761" cy="894357"/>
          </a:xfrm>
          <a:prstGeom prst="rect">
            <a:avLst/>
          </a:prstGeom>
          <a:ln w="12700">
            <a:miter lim="400000"/>
          </a:ln>
          <a:effectLst>
            <a:outerShdw blurRad="127000" dir="5400000" rotWithShape="0">
              <a:srgbClr val="000000">
                <a:alpha val="37699"/>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ORE BUSINESS"/>
          <p:cNvSpPr txBox="1"/>
          <p:nvPr/>
        </p:nvSpPr>
        <p:spPr>
          <a:xfrm>
            <a:off x="2486484" y="822746"/>
            <a:ext cx="5583296" cy="16576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5100">
                <a:solidFill>
                  <a:srgbClr val="5E5E5E"/>
                </a:solidFill>
              </a:defRPr>
            </a:lvl1pPr>
          </a:lstStyle>
          <a:p>
            <a:r>
              <a:t>CORE BUSINESS</a:t>
            </a:r>
          </a:p>
        </p:txBody>
      </p:sp>
      <p:sp>
        <p:nvSpPr>
          <p:cNvPr id="160" name="We are a company focused on innovation.Our main objective is to  implement an effective networking model, promoting the Quadruple Helix Model wich includes the presence of the Government, Academy, Industry and the Consultancy`s sector.This allows us to create a consistent  framework and building high level business relationships.…"/>
          <p:cNvSpPr txBox="1"/>
          <p:nvPr/>
        </p:nvSpPr>
        <p:spPr>
          <a:xfrm>
            <a:off x="3108524" y="2757563"/>
            <a:ext cx="20061342" cy="85356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1500"/>
              </a:spcBef>
              <a:defRPr sz="3200" b="0">
                <a:latin typeface="+mn-lt"/>
                <a:ea typeface="+mn-ea"/>
                <a:cs typeface="+mn-cs"/>
                <a:sym typeface="Helvetica Neue Medium"/>
              </a:defRPr>
            </a:pPr>
            <a:r>
              <a:rPr dirty="0" smtClean="0"/>
              <a:t>We are a company focused on innovation.</a:t>
            </a:r>
            <a:r>
              <a:rPr lang="es-ES_tradnl" dirty="0" smtClean="0"/>
              <a:t> </a:t>
            </a:r>
            <a:r>
              <a:rPr dirty="0" smtClean="0"/>
              <a:t>Our main objective is to  implement an effective networking model, promoting the Quadruple Helix Model wich includes the presence of the Government, Academy, Industry and the Consultancy`s sector.</a:t>
            </a:r>
            <a:r>
              <a:rPr lang="es-ES_tradnl" dirty="0" smtClean="0"/>
              <a:t> </a:t>
            </a:r>
            <a:r>
              <a:rPr dirty="0" smtClean="0"/>
              <a:t>This allows us to create a consistent framework and building high level business relationships.</a:t>
            </a:r>
          </a:p>
          <a:p>
            <a:pPr algn="l">
              <a:spcBef>
                <a:spcPts val="1500"/>
              </a:spcBef>
              <a:defRPr sz="3200" b="0">
                <a:latin typeface="+mn-lt"/>
                <a:ea typeface="+mn-ea"/>
                <a:cs typeface="+mn-cs"/>
                <a:sym typeface="Helvetica Neue Medium"/>
              </a:defRPr>
            </a:pPr>
            <a:r>
              <a:rPr dirty="0" smtClean="0"/>
              <a:t>BioBiz`s model is focusing on supporting the best practices in RD (Research </a:t>
            </a:r>
            <a:r>
              <a:rPr lang="es-ES_tradnl" dirty="0" smtClean="0"/>
              <a:t>&amp; </a:t>
            </a:r>
            <a:r>
              <a:rPr dirty="0" smtClean="0"/>
              <a:t>Development) using a networking model already applied in the European and U.S.A.`s countries.</a:t>
            </a:r>
          </a:p>
          <a:p>
            <a:pPr algn="l">
              <a:spcBef>
                <a:spcPts val="1500"/>
              </a:spcBef>
              <a:defRPr sz="3200" b="0">
                <a:latin typeface="+mn-lt"/>
                <a:ea typeface="+mn-ea"/>
                <a:cs typeface="+mn-cs"/>
                <a:sym typeface="Helvetica Neue Medium"/>
              </a:defRPr>
            </a:pPr>
            <a:endParaRPr dirty="0"/>
          </a:p>
          <a:p>
            <a:pPr algn="l">
              <a:spcBef>
                <a:spcPts val="1500"/>
              </a:spcBef>
              <a:defRPr sz="3200" b="0">
                <a:latin typeface="+mn-lt"/>
                <a:ea typeface="+mn-ea"/>
                <a:cs typeface="+mn-cs"/>
                <a:sym typeface="Helvetica Neue Medium"/>
              </a:defRPr>
            </a:pPr>
            <a:r>
              <a:rPr dirty="0"/>
              <a:t>We are a group of highly qualified professionals </a:t>
            </a:r>
            <a:r>
              <a:rPr lang="es-ES_tradnl" dirty="0" err="1" smtClean="0"/>
              <a:t>who</a:t>
            </a:r>
            <a:r>
              <a:rPr dirty="0" smtClean="0"/>
              <a:t> </a:t>
            </a:r>
            <a:r>
              <a:rPr dirty="0"/>
              <a:t>can provide a top notch </a:t>
            </a:r>
            <a:r>
              <a:rPr dirty="0" smtClean="0"/>
              <a:t>model </a:t>
            </a:r>
            <a:r>
              <a:rPr dirty="0"/>
              <a:t>which include a unique business model in Mexico and Latin America, our aim is to offer the:</a:t>
            </a:r>
          </a:p>
          <a:p>
            <a:pPr marL="555624" indent="-555624" algn="l">
              <a:spcBef>
                <a:spcPts val="1500"/>
              </a:spcBef>
              <a:buSzPct val="400000"/>
              <a:buBlip>
                <a:blip r:embed="rId2"/>
              </a:buBlip>
              <a:defRPr sz="3200" b="0">
                <a:latin typeface="+mn-lt"/>
                <a:ea typeface="+mn-ea"/>
                <a:cs typeface="+mn-cs"/>
                <a:sym typeface="Helvetica Neue Medium"/>
              </a:defRPr>
            </a:pPr>
            <a:r>
              <a:rPr dirty="0"/>
              <a:t>Speed Networking's </a:t>
            </a:r>
            <a:r>
              <a:rPr dirty="0" smtClean="0"/>
              <a:t>skills</a:t>
            </a:r>
            <a:r>
              <a:rPr dirty="0"/>
              <a:t>.</a:t>
            </a:r>
          </a:p>
          <a:p>
            <a:pPr marL="555624" indent="-555624" algn="l">
              <a:spcBef>
                <a:spcPts val="1500"/>
              </a:spcBef>
              <a:buSzPct val="400000"/>
              <a:buBlip>
                <a:blip r:embed="rId2"/>
              </a:buBlip>
              <a:defRPr sz="3200" b="0">
                <a:latin typeface="+mn-lt"/>
                <a:ea typeface="+mn-ea"/>
                <a:cs typeface="+mn-cs"/>
                <a:sym typeface="Helvetica Neue Medium"/>
              </a:defRPr>
            </a:pPr>
            <a:r>
              <a:rPr dirty="0"/>
              <a:t>Connect business's opportunities in </a:t>
            </a:r>
            <a:r>
              <a:rPr dirty="0" smtClean="0"/>
              <a:t>Mexico </a:t>
            </a:r>
            <a:r>
              <a:rPr dirty="0"/>
              <a:t>and Latin America.</a:t>
            </a:r>
          </a:p>
          <a:p>
            <a:pPr marL="555624" indent="-555624" algn="l">
              <a:spcBef>
                <a:spcPts val="1500"/>
              </a:spcBef>
              <a:buSzPct val="400000"/>
              <a:buBlip>
                <a:blip r:embed="rId2"/>
              </a:buBlip>
              <a:defRPr sz="3200" b="0">
                <a:latin typeface="+mn-lt"/>
                <a:ea typeface="+mn-ea"/>
                <a:cs typeface="+mn-cs"/>
                <a:sym typeface="Helvetica Neue Medium"/>
              </a:defRPr>
            </a:pPr>
            <a:r>
              <a:rPr dirty="0"/>
              <a:t>Supporting research and development in the various industries that are most Innovative.</a:t>
            </a:r>
          </a:p>
          <a:p>
            <a:pPr marL="555624" indent="-555624" algn="l">
              <a:spcBef>
                <a:spcPts val="1500"/>
              </a:spcBef>
              <a:buSzPct val="400000"/>
              <a:buBlip>
                <a:blip r:embed="rId2"/>
              </a:buBlip>
              <a:defRPr sz="3200" b="0">
                <a:latin typeface="+mn-lt"/>
                <a:ea typeface="+mn-ea"/>
                <a:cs typeface="+mn-cs"/>
                <a:sym typeface="Helvetica Neue Medium"/>
              </a:defRPr>
            </a:pPr>
            <a:r>
              <a:rPr dirty="0"/>
              <a:t>Sector Analysis. </a:t>
            </a:r>
          </a:p>
          <a:p>
            <a:pPr marL="555624" indent="-555624" algn="l">
              <a:spcBef>
                <a:spcPts val="1500"/>
              </a:spcBef>
              <a:buSzPct val="400000"/>
              <a:buBlip>
                <a:blip r:embed="rId2"/>
              </a:buBlip>
              <a:defRPr sz="3200" b="0">
                <a:latin typeface="+mn-lt"/>
                <a:ea typeface="+mn-ea"/>
                <a:cs typeface="+mn-cs"/>
                <a:sym typeface="Helvetica Neue Medium"/>
              </a:defRPr>
            </a:pPr>
            <a:r>
              <a:rPr dirty="0"/>
              <a:t>Define and understand knowledge driven economy and "transferable skills”.</a:t>
            </a:r>
          </a:p>
        </p:txBody>
      </p:sp>
      <p:pic>
        <p:nvPicPr>
          <p:cNvPr id="161" name="Imagen" descr="Imagen"/>
          <p:cNvPicPr>
            <a:picLocks noChangeAspect="1"/>
          </p:cNvPicPr>
          <p:nvPr/>
        </p:nvPicPr>
        <p:blipFill>
          <a:blip r:embed="rId3">
            <a:extLst/>
          </a:blip>
          <a:stretch>
            <a:fillRect/>
          </a:stretch>
        </p:blipFill>
        <p:spPr>
          <a:xfrm>
            <a:off x="135863" y="11721454"/>
            <a:ext cx="2837761" cy="894357"/>
          </a:xfrm>
          <a:prstGeom prst="rect">
            <a:avLst/>
          </a:prstGeom>
          <a:ln w="12700">
            <a:miter lim="400000"/>
          </a:ln>
          <a:effectLst>
            <a:outerShdw blurRad="127000" dir="5400000" rotWithShape="0">
              <a:srgbClr val="000000">
                <a:alpha val="37699"/>
              </a:srgbClr>
            </a:outerShdw>
          </a:effectLst>
        </p:spPr>
      </p:pic>
      <p:sp>
        <p:nvSpPr>
          <p:cNvPr id="162" name="Línea"/>
          <p:cNvSpPr/>
          <p:nvPr/>
        </p:nvSpPr>
        <p:spPr>
          <a:xfrm>
            <a:off x="2491619" y="1845076"/>
            <a:ext cx="5573026" cy="1"/>
          </a:xfrm>
          <a:prstGeom prst="line">
            <a:avLst/>
          </a:prstGeom>
          <a:ln w="63500">
            <a:solidFill>
              <a:srgbClr val="EE893D"/>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We have created a unique business models by linking transferable skills with various companies, innovation agents, clusters and industrial parks.…"/>
          <p:cNvSpPr txBox="1"/>
          <p:nvPr/>
        </p:nvSpPr>
        <p:spPr>
          <a:xfrm>
            <a:off x="2278168" y="3085309"/>
            <a:ext cx="21248594" cy="96590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3000"/>
              </a:spcBef>
              <a:defRPr sz="3300" b="0">
                <a:latin typeface="+mn-lt"/>
                <a:ea typeface="+mn-ea"/>
                <a:cs typeface="+mn-cs"/>
                <a:sym typeface="Helvetica Neue Medium"/>
              </a:defRPr>
            </a:pPr>
            <a:r>
              <a:rPr dirty="0"/>
              <a:t>We </a:t>
            </a:r>
            <a:r>
              <a:rPr dirty="0" smtClean="0"/>
              <a:t>have </a:t>
            </a:r>
            <a:r>
              <a:rPr dirty="0"/>
              <a:t>a unique business </a:t>
            </a:r>
            <a:r>
              <a:rPr dirty="0" smtClean="0"/>
              <a:t>models</a:t>
            </a:r>
            <a:r>
              <a:rPr lang="es-ES_tradnl" dirty="0" smtClean="0"/>
              <a:t>, </a:t>
            </a:r>
            <a:r>
              <a:rPr lang="es-ES_tradnl" dirty="0" err="1" smtClean="0"/>
              <a:t>we</a:t>
            </a:r>
            <a:r>
              <a:rPr lang="es-ES_tradnl" dirty="0" smtClean="0"/>
              <a:t> </a:t>
            </a:r>
            <a:r>
              <a:rPr dirty="0" smtClean="0"/>
              <a:t>link </a:t>
            </a:r>
            <a:r>
              <a:rPr dirty="0"/>
              <a:t>transferable </a:t>
            </a:r>
            <a:r>
              <a:rPr dirty="0" smtClean="0"/>
              <a:t>skills</a:t>
            </a:r>
            <a:r>
              <a:rPr lang="es-ES_tradnl" dirty="0" smtClean="0"/>
              <a:t> </a:t>
            </a:r>
            <a:r>
              <a:rPr lang="es-ES_tradnl" dirty="0" err="1" smtClean="0"/>
              <a:t>across</a:t>
            </a:r>
            <a:r>
              <a:rPr dirty="0" smtClean="0"/>
              <a:t> companies</a:t>
            </a:r>
            <a:r>
              <a:rPr dirty="0"/>
              <a:t>, innovation agents, clusters and industrial parks.</a:t>
            </a:r>
          </a:p>
          <a:p>
            <a:pPr algn="l">
              <a:spcBef>
                <a:spcPts val="3000"/>
              </a:spcBef>
              <a:defRPr sz="3300" b="0">
                <a:latin typeface="+mn-lt"/>
                <a:ea typeface="+mn-ea"/>
                <a:cs typeface="+mn-cs"/>
                <a:sym typeface="Helvetica Neue Medium"/>
              </a:defRPr>
            </a:pPr>
            <a:r>
              <a:rPr dirty="0"/>
              <a:t>We have productively engaged different business activities within each of the business actors which </a:t>
            </a:r>
            <a:r>
              <a:rPr dirty="0" smtClean="0"/>
              <a:t>includes</a:t>
            </a:r>
            <a:r>
              <a:rPr lang="es-ES_tradnl" dirty="0" smtClean="0"/>
              <a:t>,</a:t>
            </a:r>
            <a:r>
              <a:rPr dirty="0" smtClean="0"/>
              <a:t> </a:t>
            </a:r>
            <a:r>
              <a:rPr dirty="0"/>
              <a:t>legal, market, commercial and business consultants under one objective (B2B).</a:t>
            </a:r>
          </a:p>
          <a:p>
            <a:pPr algn="l">
              <a:spcBef>
                <a:spcPts val="3000"/>
              </a:spcBef>
              <a:defRPr sz="3300" b="0">
                <a:latin typeface="+mn-lt"/>
                <a:ea typeface="+mn-ea"/>
                <a:cs typeface="+mn-cs"/>
                <a:sym typeface="Helvetica Neue Medium"/>
              </a:defRPr>
            </a:pPr>
            <a:r>
              <a:rPr dirty="0"/>
              <a:t>We provide UNIQUE spaces and opportunities for business networking and effective connection between:</a:t>
            </a:r>
          </a:p>
          <a:p>
            <a:pPr marL="436562" indent="-436562" algn="l">
              <a:spcBef>
                <a:spcPts val="3000"/>
              </a:spcBef>
              <a:buSzPct val="200000"/>
              <a:buBlip>
                <a:blip r:embed="rId2"/>
              </a:buBlip>
              <a:defRPr sz="3300" b="0">
                <a:latin typeface="+mn-lt"/>
                <a:ea typeface="+mn-ea"/>
                <a:cs typeface="+mn-cs"/>
                <a:sym typeface="Helvetica Neue Medium"/>
              </a:defRPr>
            </a:pPr>
            <a:r>
              <a:rPr dirty="0"/>
              <a:t>Researchers / Academics</a:t>
            </a:r>
          </a:p>
          <a:p>
            <a:pPr marL="436562" indent="-436562" algn="l">
              <a:spcBef>
                <a:spcPts val="3000"/>
              </a:spcBef>
              <a:buSzPct val="200000"/>
              <a:buBlip>
                <a:blip r:embed="rId2"/>
              </a:buBlip>
              <a:defRPr sz="3300" b="0">
                <a:latin typeface="+mn-lt"/>
                <a:ea typeface="+mn-ea"/>
                <a:cs typeface="+mn-cs"/>
                <a:sym typeface="Helvetica Neue Medium"/>
              </a:defRPr>
            </a:pPr>
            <a:r>
              <a:rPr dirty="0"/>
              <a:t>Investors</a:t>
            </a:r>
          </a:p>
          <a:p>
            <a:pPr marL="436562" indent="-436562" algn="l">
              <a:spcBef>
                <a:spcPts val="3000"/>
              </a:spcBef>
              <a:buSzPct val="200000"/>
              <a:buBlip>
                <a:blip r:embed="rId2"/>
              </a:buBlip>
              <a:defRPr sz="3300" b="0">
                <a:latin typeface="+mn-lt"/>
                <a:ea typeface="+mn-ea"/>
                <a:cs typeface="+mn-cs"/>
                <a:sym typeface="Helvetica Neue Medium"/>
              </a:defRPr>
            </a:pPr>
            <a:r>
              <a:rPr dirty="0"/>
              <a:t>Businessmen</a:t>
            </a:r>
          </a:p>
          <a:p>
            <a:pPr marL="436562" indent="-436562" algn="l">
              <a:spcBef>
                <a:spcPts val="3000"/>
              </a:spcBef>
              <a:buSzPct val="200000"/>
              <a:buBlip>
                <a:blip r:embed="rId2"/>
              </a:buBlip>
              <a:defRPr sz="3300" b="0">
                <a:latin typeface="+mn-lt"/>
                <a:ea typeface="+mn-ea"/>
                <a:cs typeface="+mn-cs"/>
                <a:sym typeface="Helvetica Neue Medium"/>
              </a:defRPr>
            </a:pPr>
            <a:r>
              <a:rPr dirty="0"/>
              <a:t>Public workers</a:t>
            </a:r>
          </a:p>
          <a:p>
            <a:pPr marL="436562" indent="-436562" algn="l">
              <a:spcBef>
                <a:spcPts val="3000"/>
              </a:spcBef>
              <a:buSzPct val="200000"/>
              <a:buBlip>
                <a:blip r:embed="rId2"/>
              </a:buBlip>
              <a:defRPr sz="3300" b="0">
                <a:latin typeface="+mn-lt"/>
                <a:ea typeface="+mn-ea"/>
                <a:cs typeface="+mn-cs"/>
                <a:sym typeface="Helvetica Neue Medium"/>
              </a:defRPr>
            </a:pPr>
            <a:r>
              <a:rPr dirty="0"/>
              <a:t>Consultants in different specialties:</a:t>
            </a:r>
          </a:p>
          <a:p>
            <a:pPr marL="1799166" lvl="2" indent="-529166" algn="l">
              <a:spcBef>
                <a:spcPts val="3000"/>
              </a:spcBef>
              <a:buSzPct val="200000"/>
              <a:buBlip>
                <a:blip r:embed="rId3"/>
              </a:buBlip>
              <a:defRPr sz="3300" b="0">
                <a:latin typeface="+mn-lt"/>
                <a:ea typeface="+mn-ea"/>
                <a:cs typeface="+mn-cs"/>
                <a:sym typeface="Helvetica Neue Medium"/>
              </a:defRPr>
            </a:pPr>
            <a:r>
              <a:rPr dirty="0"/>
              <a:t>Legal, Investment Funds, Marketing, etc.   </a:t>
            </a:r>
          </a:p>
          <a:p>
            <a:pPr>
              <a:spcBef>
                <a:spcPts val="3000"/>
              </a:spcBef>
              <a:defRPr sz="3300" b="0">
                <a:latin typeface="+mn-lt"/>
                <a:ea typeface="+mn-ea"/>
                <a:cs typeface="+mn-cs"/>
                <a:sym typeface="Helvetica Neue Medium"/>
              </a:defRPr>
            </a:pPr>
            <a:endParaRPr dirty="0"/>
          </a:p>
        </p:txBody>
      </p:sp>
      <p:pic>
        <p:nvPicPr>
          <p:cNvPr id="165" name="Imagen" descr="Imagen"/>
          <p:cNvPicPr>
            <a:picLocks noChangeAspect="1"/>
          </p:cNvPicPr>
          <p:nvPr/>
        </p:nvPicPr>
        <p:blipFill>
          <a:blip r:embed="rId4">
            <a:extLst/>
          </a:blip>
          <a:stretch>
            <a:fillRect/>
          </a:stretch>
        </p:blipFill>
        <p:spPr>
          <a:xfrm>
            <a:off x="135863" y="11721454"/>
            <a:ext cx="2837761" cy="894357"/>
          </a:xfrm>
          <a:prstGeom prst="rect">
            <a:avLst/>
          </a:prstGeom>
          <a:ln w="12700">
            <a:miter lim="400000"/>
          </a:ln>
          <a:effectLst>
            <a:outerShdw blurRad="127000" dir="5400000" rotWithShape="0">
              <a:srgbClr val="000000">
                <a:alpha val="37699"/>
              </a:srgbClr>
            </a:outerShdw>
          </a:effectLst>
        </p:spPr>
      </p:pic>
      <p:sp>
        <p:nvSpPr>
          <p:cNvPr id="166" name="Línea"/>
          <p:cNvSpPr/>
          <p:nvPr/>
        </p:nvSpPr>
        <p:spPr>
          <a:xfrm>
            <a:off x="2491619" y="1845076"/>
            <a:ext cx="5573026" cy="1"/>
          </a:xfrm>
          <a:prstGeom prst="line">
            <a:avLst/>
          </a:prstGeom>
          <a:ln w="63500">
            <a:solidFill>
              <a:srgbClr val="EE893D"/>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67" name="OBJETIVES"/>
          <p:cNvSpPr txBox="1"/>
          <p:nvPr/>
        </p:nvSpPr>
        <p:spPr>
          <a:xfrm>
            <a:off x="2278168" y="1098984"/>
            <a:ext cx="11484765" cy="8874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5100">
                <a:solidFill>
                  <a:srgbClr val="5E5E5E"/>
                </a:solidFill>
              </a:defRPr>
            </a:lvl1pPr>
          </a:lstStyle>
          <a:p>
            <a:r>
              <a:rPr lang="es-ES_tradnl" dirty="0" smtClean="0"/>
              <a:t>BUSINESS </a:t>
            </a:r>
            <a:r>
              <a:rPr dirty="0" smtClean="0"/>
              <a:t>OBJE</a:t>
            </a:r>
            <a:r>
              <a:rPr lang="es-ES_tradnl" dirty="0" smtClean="0"/>
              <a:t>C</a:t>
            </a:r>
            <a:r>
              <a:rPr dirty="0" smtClean="0"/>
              <a:t>TIVES</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2.jpg" descr="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70" name="Imagen" descr="Imagen"/>
          <p:cNvPicPr>
            <a:picLocks noChangeAspect="1"/>
          </p:cNvPicPr>
          <p:nvPr/>
        </p:nvPicPr>
        <p:blipFill>
          <a:blip r:embed="rId3">
            <a:extLst/>
          </a:blip>
          <a:stretch>
            <a:fillRect/>
          </a:stretch>
        </p:blipFill>
        <p:spPr>
          <a:xfrm>
            <a:off x="186663" y="11721454"/>
            <a:ext cx="2837761" cy="894357"/>
          </a:xfrm>
          <a:prstGeom prst="rect">
            <a:avLst/>
          </a:prstGeom>
          <a:ln w="12700">
            <a:miter lim="400000"/>
          </a:ln>
          <a:effectLst>
            <a:outerShdw blurRad="127000" dir="5400000" rotWithShape="0">
              <a:srgbClr val="000000">
                <a:alpha val="37699"/>
              </a:srgbClr>
            </a:outerShdw>
          </a:effectLst>
        </p:spPr>
      </p:pic>
      <p:sp>
        <p:nvSpPr>
          <p:cNvPr id="171" name="SPEED…"/>
          <p:cNvSpPr txBox="1"/>
          <p:nvPr/>
        </p:nvSpPr>
        <p:spPr>
          <a:xfrm>
            <a:off x="906846" y="812424"/>
            <a:ext cx="7628700" cy="2686488"/>
          </a:xfrm>
          <a:prstGeom prst="rect">
            <a:avLst/>
          </a:prstGeom>
          <a:ln w="12700">
            <a:miter lim="400000"/>
          </a:ln>
          <a:effectLst>
            <a:outerShdw blurRad="50800" dist="46290" dir="8439053" rotWithShape="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8500">
                <a:solidFill>
                  <a:srgbClr val="FFFFFF"/>
                </a:solidFill>
              </a:defRPr>
            </a:pPr>
            <a:r>
              <a:t>SPEED </a:t>
            </a:r>
          </a:p>
          <a:p>
            <a:pPr algn="l">
              <a:defRPr sz="8500">
                <a:solidFill>
                  <a:srgbClr val="FFFFFF"/>
                </a:solidFill>
              </a:defRPr>
            </a:pPr>
            <a:r>
              <a:t>NETWORKING</a:t>
            </a:r>
          </a:p>
        </p:txBody>
      </p:sp>
      <p:sp>
        <p:nvSpPr>
          <p:cNvPr id="172" name="Línea"/>
          <p:cNvSpPr/>
          <p:nvPr/>
        </p:nvSpPr>
        <p:spPr>
          <a:xfrm>
            <a:off x="931366" y="3531691"/>
            <a:ext cx="7946896" cy="1"/>
          </a:xfrm>
          <a:prstGeom prst="line">
            <a:avLst/>
          </a:prstGeom>
          <a:ln w="50800">
            <a:solidFill>
              <a:schemeClr val="accent4">
                <a:hueOff val="-1081314"/>
                <a:satOff val="4338"/>
                <a:lumOff val="-8931"/>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Imagen" descr="Imagen"/>
          <p:cNvPicPr>
            <a:picLocks noChangeAspect="1"/>
          </p:cNvPicPr>
          <p:nvPr/>
        </p:nvPicPr>
        <p:blipFill>
          <a:blip r:embed="rId2">
            <a:extLst/>
          </a:blip>
          <a:stretch>
            <a:fillRect/>
          </a:stretch>
        </p:blipFill>
        <p:spPr>
          <a:xfrm>
            <a:off x="135863" y="11721454"/>
            <a:ext cx="2837761" cy="894357"/>
          </a:xfrm>
          <a:prstGeom prst="rect">
            <a:avLst/>
          </a:prstGeom>
          <a:ln w="12700">
            <a:miter lim="400000"/>
          </a:ln>
          <a:effectLst>
            <a:outerShdw blurRad="127000" dir="5400000" rotWithShape="0">
              <a:srgbClr val="000000">
                <a:alpha val="37699"/>
              </a:srgbClr>
            </a:outerShdw>
          </a:effectLst>
        </p:spPr>
      </p:pic>
      <p:pic>
        <p:nvPicPr>
          <p:cNvPr id="175" name="Imagen" descr="Imagen"/>
          <p:cNvPicPr>
            <a:picLocks noChangeAspect="1"/>
          </p:cNvPicPr>
          <p:nvPr/>
        </p:nvPicPr>
        <p:blipFill>
          <a:blip r:embed="rId3">
            <a:extLst/>
          </a:blip>
          <a:stretch>
            <a:fillRect/>
          </a:stretch>
        </p:blipFill>
        <p:spPr>
          <a:xfrm>
            <a:off x="2407132" y="2357767"/>
            <a:ext cx="6421031" cy="7404101"/>
          </a:xfrm>
          <a:prstGeom prst="rect">
            <a:avLst/>
          </a:prstGeom>
          <a:ln w="12700">
            <a:miter lim="400000"/>
          </a:ln>
        </p:spPr>
      </p:pic>
      <p:pic>
        <p:nvPicPr>
          <p:cNvPr id="176" name="Imagen" descr="Imagen"/>
          <p:cNvPicPr>
            <a:picLocks noChangeAspect="1"/>
          </p:cNvPicPr>
          <p:nvPr/>
        </p:nvPicPr>
        <p:blipFill>
          <a:blip r:embed="rId4">
            <a:extLst/>
          </a:blip>
          <a:stretch>
            <a:fillRect/>
          </a:stretch>
        </p:blipFill>
        <p:spPr>
          <a:xfrm>
            <a:off x="10172330" y="2437332"/>
            <a:ext cx="6421032" cy="7404101"/>
          </a:xfrm>
          <a:prstGeom prst="rect">
            <a:avLst/>
          </a:prstGeom>
          <a:ln w="12700">
            <a:miter lim="400000"/>
          </a:ln>
        </p:spPr>
      </p:pic>
      <p:pic>
        <p:nvPicPr>
          <p:cNvPr id="177" name="Imagen" descr="Imagen"/>
          <p:cNvPicPr>
            <a:picLocks noChangeAspect="1"/>
          </p:cNvPicPr>
          <p:nvPr/>
        </p:nvPicPr>
        <p:blipFill>
          <a:blip r:embed="rId3">
            <a:extLst/>
          </a:blip>
          <a:stretch>
            <a:fillRect/>
          </a:stretch>
        </p:blipFill>
        <p:spPr>
          <a:xfrm>
            <a:off x="17217411" y="2437332"/>
            <a:ext cx="6421032" cy="7404101"/>
          </a:xfrm>
          <a:prstGeom prst="rect">
            <a:avLst/>
          </a:prstGeom>
          <a:ln w="12700">
            <a:miter lim="400000"/>
          </a:ln>
        </p:spPr>
      </p:pic>
      <p:pic>
        <p:nvPicPr>
          <p:cNvPr id="178" name="Imagen" descr="Imagen"/>
          <p:cNvPicPr>
            <a:picLocks noChangeAspect="1"/>
          </p:cNvPicPr>
          <p:nvPr/>
        </p:nvPicPr>
        <p:blipFill>
          <a:blip r:embed="rId5">
            <a:extLst/>
          </a:blip>
          <a:stretch>
            <a:fillRect/>
          </a:stretch>
        </p:blipFill>
        <p:spPr>
          <a:xfrm>
            <a:off x="9869151" y="11028070"/>
            <a:ext cx="6527015" cy="2281125"/>
          </a:xfrm>
          <a:prstGeom prst="rect">
            <a:avLst/>
          </a:prstGeom>
          <a:ln w="12700">
            <a:miter lim="400000"/>
          </a:ln>
        </p:spPr>
      </p:pic>
      <p:sp>
        <p:nvSpPr>
          <p:cNvPr id="179" name="Productos que no están disponibles en el mercado.…"/>
          <p:cNvSpPr txBox="1"/>
          <p:nvPr/>
        </p:nvSpPr>
        <p:spPr>
          <a:xfrm>
            <a:off x="3279650" y="4610099"/>
            <a:ext cx="6214973" cy="37189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3300"/>
              </a:spcBef>
              <a:defRPr sz="3600" b="0">
                <a:solidFill>
                  <a:srgbClr val="FFFFFF"/>
                </a:solidFill>
                <a:latin typeface="+mn-lt"/>
                <a:ea typeface="+mn-ea"/>
                <a:cs typeface="+mn-cs"/>
                <a:sym typeface="Helvetica Neue Medium"/>
              </a:defRPr>
            </a:pPr>
            <a:r>
              <a:rPr dirty="0" smtClean="0"/>
              <a:t>Product</a:t>
            </a:r>
            <a:r>
              <a:rPr lang="es-ES_tradnl" dirty="0" smtClean="0"/>
              <a:t>s</a:t>
            </a:r>
            <a:r>
              <a:rPr dirty="0" smtClean="0"/>
              <a:t> </a:t>
            </a:r>
            <a:r>
              <a:rPr lang="es-ES_tradnl" dirty="0" err="1" smtClean="0"/>
              <a:t>which</a:t>
            </a:r>
            <a:r>
              <a:rPr lang="es-ES_tradnl" dirty="0" smtClean="0"/>
              <a:t> are </a:t>
            </a:r>
            <a:r>
              <a:rPr lang="es-ES_tradnl" dirty="0" err="1" smtClean="0"/>
              <a:t>not</a:t>
            </a:r>
            <a:r>
              <a:rPr lang="es-ES_tradnl" dirty="0" smtClean="0"/>
              <a:t> </a:t>
            </a:r>
            <a:r>
              <a:rPr lang="es-ES_tradnl" dirty="0" err="1" smtClean="0"/>
              <a:t>available</a:t>
            </a:r>
            <a:r>
              <a:rPr lang="es-ES_tradnl" dirty="0" smtClean="0"/>
              <a:t> in </a:t>
            </a:r>
            <a:r>
              <a:rPr lang="es-ES_tradnl" dirty="0" err="1" smtClean="0"/>
              <a:t>the</a:t>
            </a:r>
            <a:r>
              <a:rPr lang="es-ES_tradnl" dirty="0" smtClean="0"/>
              <a:t> </a:t>
            </a:r>
            <a:r>
              <a:rPr lang="es-ES_tradnl" dirty="0" err="1" smtClean="0"/>
              <a:t>market</a:t>
            </a:r>
            <a:r>
              <a:rPr dirty="0" smtClean="0"/>
              <a:t>.</a:t>
            </a:r>
            <a:endParaRPr dirty="0"/>
          </a:p>
          <a:p>
            <a:pPr algn="l">
              <a:spcBef>
                <a:spcPts val="3300"/>
              </a:spcBef>
              <a:defRPr sz="3600" b="0">
                <a:solidFill>
                  <a:srgbClr val="FFFFFF"/>
                </a:solidFill>
                <a:latin typeface="+mn-lt"/>
                <a:ea typeface="+mn-ea"/>
                <a:cs typeface="+mn-cs"/>
                <a:sym typeface="Helvetica Neue Medium"/>
              </a:defRPr>
            </a:pPr>
            <a:r>
              <a:rPr dirty="0" smtClean="0"/>
              <a:t>Product</a:t>
            </a:r>
            <a:r>
              <a:rPr lang="es-ES_tradnl" dirty="0" smtClean="0"/>
              <a:t>s </a:t>
            </a:r>
            <a:r>
              <a:rPr lang="es-ES_tradnl" dirty="0" err="1" smtClean="0"/>
              <a:t>that</a:t>
            </a:r>
            <a:r>
              <a:rPr lang="es-ES_tradnl" dirty="0" smtClean="0"/>
              <a:t> are </a:t>
            </a:r>
            <a:r>
              <a:rPr lang="es-ES_tradnl" dirty="0" err="1" smtClean="0"/>
              <a:t>builded</a:t>
            </a:r>
            <a:r>
              <a:rPr lang="es-ES_tradnl" dirty="0" smtClean="0"/>
              <a:t> and </a:t>
            </a:r>
            <a:r>
              <a:rPr lang="es-ES_tradnl" dirty="0" err="1" smtClean="0"/>
              <a:t>ready</a:t>
            </a:r>
            <a:r>
              <a:rPr lang="es-ES_tradnl" dirty="0" smtClean="0"/>
              <a:t> </a:t>
            </a:r>
            <a:r>
              <a:rPr lang="es-ES_tradnl" dirty="0" err="1" smtClean="0"/>
              <a:t>to</a:t>
            </a:r>
            <a:r>
              <a:rPr lang="es-ES_tradnl" dirty="0" smtClean="0"/>
              <a:t> </a:t>
            </a:r>
            <a:r>
              <a:rPr lang="es-ES_tradnl" dirty="0" err="1" smtClean="0"/>
              <a:t>go</a:t>
            </a:r>
            <a:r>
              <a:rPr lang="es-ES_tradnl" dirty="0" smtClean="0"/>
              <a:t>.</a:t>
            </a:r>
          </a:p>
          <a:p>
            <a:pPr algn="l">
              <a:spcBef>
                <a:spcPts val="3300"/>
              </a:spcBef>
              <a:defRPr sz="3600" b="0">
                <a:solidFill>
                  <a:srgbClr val="FFFFFF"/>
                </a:solidFill>
                <a:latin typeface="+mn-lt"/>
                <a:ea typeface="+mn-ea"/>
                <a:cs typeface="+mn-cs"/>
                <a:sym typeface="Helvetica Neue Medium"/>
              </a:defRPr>
            </a:pPr>
            <a:r>
              <a:rPr lang="es-ES_tradnl" dirty="0" smtClean="0"/>
              <a:t> </a:t>
            </a:r>
            <a:r>
              <a:rPr lang="es-ES_tradnl" dirty="0" err="1" smtClean="0"/>
              <a:t>Products</a:t>
            </a:r>
            <a:r>
              <a:rPr lang="es-ES_tradnl" dirty="0" smtClean="0"/>
              <a:t> </a:t>
            </a:r>
            <a:r>
              <a:rPr lang="es-ES_tradnl" dirty="0" err="1" smtClean="0"/>
              <a:t>Prototype</a:t>
            </a:r>
            <a:r>
              <a:rPr dirty="0" smtClean="0"/>
              <a:t>.</a:t>
            </a:r>
            <a:endParaRPr dirty="0"/>
          </a:p>
        </p:txBody>
      </p:sp>
      <p:sp>
        <p:nvSpPr>
          <p:cNvPr id="180" name="Las empresas interesadas ayudan a “Customizarlos” con los ajustes necesarios que se requiera para cada proyecto."/>
          <p:cNvSpPr txBox="1"/>
          <p:nvPr/>
        </p:nvSpPr>
        <p:spPr>
          <a:xfrm>
            <a:off x="10197016" y="4672529"/>
            <a:ext cx="6318002" cy="33804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50000"/>
              </a:lnSpc>
              <a:defRPr sz="3600" b="0">
                <a:solidFill>
                  <a:srgbClr val="FFFFFF"/>
                </a:solidFill>
                <a:latin typeface="+mn-lt"/>
                <a:ea typeface="+mn-ea"/>
                <a:cs typeface="+mn-cs"/>
                <a:sym typeface="Helvetica Neue Medium"/>
              </a:defRPr>
            </a:lvl1pPr>
          </a:lstStyle>
          <a:p>
            <a:r>
              <a:rPr lang="es-ES_tradnl" dirty="0" err="1" smtClean="0"/>
              <a:t>Companies</a:t>
            </a:r>
            <a:r>
              <a:rPr lang="es-ES_tradnl" dirty="0" smtClean="0"/>
              <a:t> </a:t>
            </a:r>
            <a:r>
              <a:rPr lang="es-ES_tradnl" dirty="0" err="1" smtClean="0"/>
              <a:t>that</a:t>
            </a:r>
            <a:r>
              <a:rPr lang="es-ES_tradnl" dirty="0" smtClean="0"/>
              <a:t> are </a:t>
            </a:r>
            <a:r>
              <a:rPr lang="es-ES_tradnl" dirty="0" err="1" smtClean="0"/>
              <a:t>looking</a:t>
            </a:r>
            <a:r>
              <a:rPr lang="es-ES_tradnl" dirty="0" smtClean="0"/>
              <a:t> </a:t>
            </a:r>
            <a:r>
              <a:rPr lang="es-ES_tradnl" dirty="0" err="1" smtClean="0"/>
              <a:t>for</a:t>
            </a:r>
            <a:r>
              <a:rPr lang="es-ES_tradnl" dirty="0" smtClean="0"/>
              <a:t> </a:t>
            </a:r>
            <a:r>
              <a:rPr lang="mr-IN" dirty="0" smtClean="0"/>
              <a:t>“</a:t>
            </a:r>
            <a:r>
              <a:rPr lang="es-ES_tradnl" dirty="0" err="1" smtClean="0"/>
              <a:t>Customization</a:t>
            </a:r>
            <a:r>
              <a:rPr lang="mr-IN" dirty="0" smtClean="0"/>
              <a:t>“</a:t>
            </a:r>
            <a:r>
              <a:rPr lang="es-ES_tradnl" dirty="0" smtClean="0"/>
              <a:t> and  </a:t>
            </a:r>
            <a:r>
              <a:rPr lang="es-ES_tradnl" dirty="0" err="1" smtClean="0"/>
              <a:t>asjust</a:t>
            </a:r>
            <a:r>
              <a:rPr lang="es-ES_tradnl" dirty="0" smtClean="0"/>
              <a:t> </a:t>
            </a:r>
            <a:r>
              <a:rPr lang="es-ES_tradnl" dirty="0" err="1" smtClean="0"/>
              <a:t>their</a:t>
            </a:r>
            <a:r>
              <a:rPr lang="es-ES_tradnl" dirty="0" smtClean="0"/>
              <a:t> </a:t>
            </a:r>
            <a:r>
              <a:rPr lang="es-ES_tradnl" dirty="0" err="1" smtClean="0"/>
              <a:t>business</a:t>
            </a:r>
            <a:r>
              <a:rPr lang="es-ES_tradnl" dirty="0" smtClean="0"/>
              <a:t> </a:t>
            </a:r>
            <a:r>
              <a:rPr lang="es-ES_tradnl" dirty="0" err="1" smtClean="0"/>
              <a:t>strategies</a:t>
            </a:r>
            <a:r>
              <a:rPr lang="es-ES_tradnl" dirty="0" smtClean="0"/>
              <a:t>.</a:t>
            </a:r>
            <a:endParaRPr dirty="0"/>
          </a:p>
        </p:txBody>
      </p:sp>
      <p:sp>
        <p:nvSpPr>
          <p:cNvPr id="181" name="Los investigadores, innovadores ó académicos tienen acceso a oportunidades que ellos mismos no podrían desarrollar en sus propias áreas de influencia."/>
          <p:cNvSpPr txBox="1"/>
          <p:nvPr/>
        </p:nvSpPr>
        <p:spPr>
          <a:xfrm>
            <a:off x="17320440" y="5178607"/>
            <a:ext cx="6214973" cy="19215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10000"/>
              </a:lnSpc>
              <a:defRPr sz="3600" b="0">
                <a:solidFill>
                  <a:srgbClr val="FFFFFF"/>
                </a:solidFill>
                <a:latin typeface="+mn-lt"/>
                <a:ea typeface="+mn-ea"/>
                <a:cs typeface="+mn-cs"/>
                <a:sym typeface="Helvetica Neue Medium"/>
              </a:defRPr>
            </a:lvl1pPr>
          </a:lstStyle>
          <a:p>
            <a:r>
              <a:rPr lang="es-ES_tradnl" dirty="0" err="1" smtClean="0"/>
              <a:t>Researchers</a:t>
            </a:r>
            <a:r>
              <a:rPr lang="es-ES_tradnl" dirty="0" smtClean="0"/>
              <a:t> </a:t>
            </a:r>
            <a:r>
              <a:rPr lang="es-ES_tradnl" dirty="0" err="1" smtClean="0"/>
              <a:t>that</a:t>
            </a:r>
            <a:r>
              <a:rPr lang="es-ES_tradnl" dirty="0" smtClean="0"/>
              <a:t> are </a:t>
            </a:r>
            <a:r>
              <a:rPr lang="es-ES_tradnl" dirty="0" err="1" smtClean="0"/>
              <a:t>looking</a:t>
            </a:r>
            <a:r>
              <a:rPr lang="es-ES_tradnl" dirty="0" smtClean="0"/>
              <a:t> </a:t>
            </a:r>
            <a:r>
              <a:rPr lang="es-ES_tradnl" dirty="0" err="1" smtClean="0"/>
              <a:t>to</a:t>
            </a:r>
            <a:r>
              <a:rPr lang="es-ES_tradnl" dirty="0"/>
              <a:t> </a:t>
            </a:r>
            <a:r>
              <a:rPr lang="es-ES_tradnl" dirty="0" err="1" smtClean="0"/>
              <a:t>create</a:t>
            </a:r>
            <a:r>
              <a:rPr lang="es-ES_tradnl" dirty="0" smtClean="0"/>
              <a:t> </a:t>
            </a:r>
            <a:r>
              <a:rPr lang="es-ES_tradnl" dirty="0" err="1" smtClean="0"/>
              <a:t>linkages</a:t>
            </a:r>
            <a:r>
              <a:rPr lang="es-ES_tradnl" dirty="0" smtClean="0"/>
              <a:t> </a:t>
            </a:r>
            <a:r>
              <a:rPr lang="es-ES_tradnl" dirty="0" err="1" smtClean="0"/>
              <a:t>with</a:t>
            </a:r>
            <a:r>
              <a:rPr lang="es-ES_tradnl" dirty="0" smtClean="0"/>
              <a:t> </a:t>
            </a:r>
            <a:r>
              <a:rPr lang="es-ES_tradnl" dirty="0" err="1" smtClean="0"/>
              <a:t>the</a:t>
            </a:r>
            <a:r>
              <a:rPr lang="es-ES_tradnl" dirty="0" smtClean="0"/>
              <a:t> </a:t>
            </a:r>
            <a:r>
              <a:rPr lang="es-ES_tradnl" dirty="0" err="1" smtClean="0"/>
              <a:t>Industry</a:t>
            </a:r>
            <a:endParaRPr dirty="0"/>
          </a:p>
        </p:txBody>
      </p:sp>
      <p:sp>
        <p:nvSpPr>
          <p:cNvPr id="182" name="Los Consultores se vuelven facilitadores en la cadena de valor para cerrar el ciclo."/>
          <p:cNvSpPr txBox="1"/>
          <p:nvPr/>
        </p:nvSpPr>
        <p:spPr>
          <a:xfrm>
            <a:off x="10643458" y="10924702"/>
            <a:ext cx="4978401" cy="2487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100" b="0">
                <a:solidFill>
                  <a:srgbClr val="FFFFFF"/>
                </a:solidFill>
                <a:latin typeface="+mn-lt"/>
                <a:ea typeface="+mn-ea"/>
                <a:cs typeface="+mn-cs"/>
                <a:sym typeface="Helvetica Neue Medium"/>
              </a:defRPr>
            </a:lvl1pPr>
          </a:lstStyle>
          <a:p>
            <a:r>
              <a:rPr lang="es-ES_tradnl" dirty="0" err="1" smtClean="0"/>
              <a:t>Consultants</a:t>
            </a:r>
            <a:r>
              <a:rPr lang="es-ES_tradnl" dirty="0" smtClean="0"/>
              <a:t> </a:t>
            </a:r>
            <a:r>
              <a:rPr lang="es-ES_tradnl" dirty="0" err="1" smtClean="0"/>
              <a:t>that</a:t>
            </a:r>
            <a:r>
              <a:rPr lang="es-ES_tradnl" dirty="0"/>
              <a:t> </a:t>
            </a:r>
            <a:r>
              <a:rPr lang="es-ES_tradnl" dirty="0" smtClean="0"/>
              <a:t>are </a:t>
            </a:r>
            <a:r>
              <a:rPr lang="es-ES_tradnl" dirty="0" err="1" smtClean="0"/>
              <a:t>facilitating</a:t>
            </a:r>
            <a:r>
              <a:rPr lang="es-ES_tradnl" dirty="0" smtClean="0"/>
              <a:t> </a:t>
            </a:r>
            <a:r>
              <a:rPr lang="es-ES_tradnl" dirty="0" err="1" smtClean="0"/>
              <a:t>their</a:t>
            </a:r>
            <a:r>
              <a:rPr lang="es-ES_tradnl" dirty="0" smtClean="0"/>
              <a:t> </a:t>
            </a:r>
            <a:r>
              <a:rPr lang="es-ES_tradnl" dirty="0" err="1" smtClean="0"/>
              <a:t>expertise</a:t>
            </a:r>
            <a:r>
              <a:rPr dirty="0" smtClean="0"/>
              <a:t> </a:t>
            </a:r>
            <a:r>
              <a:rPr lang="es-ES_tradnl" dirty="0" smtClean="0"/>
              <a:t>in </a:t>
            </a:r>
            <a:r>
              <a:rPr lang="es-ES_tradnl" dirty="0" err="1" smtClean="0"/>
              <a:t>the</a:t>
            </a:r>
            <a:r>
              <a:rPr lang="es-ES_tradnl" dirty="0" smtClean="0"/>
              <a:t> </a:t>
            </a:r>
            <a:r>
              <a:rPr lang="es-ES_tradnl" dirty="0" err="1" smtClean="0"/>
              <a:t>business</a:t>
            </a:r>
            <a:r>
              <a:rPr lang="es-ES_tradnl" dirty="0" smtClean="0"/>
              <a:t> </a:t>
            </a:r>
            <a:r>
              <a:rPr lang="es-ES_tradnl" dirty="0" err="1" smtClean="0"/>
              <a:t>value</a:t>
            </a:r>
            <a:r>
              <a:rPr lang="es-ES_tradnl" dirty="0" smtClean="0"/>
              <a:t> </a:t>
            </a:r>
            <a:r>
              <a:rPr lang="es-ES_tradnl" dirty="0" err="1" smtClean="0"/>
              <a:t>chain</a:t>
            </a:r>
            <a:r>
              <a:rPr lang="es-ES_tradnl" dirty="0"/>
              <a:t> </a:t>
            </a:r>
            <a:r>
              <a:rPr lang="es-ES_tradnl" dirty="0" smtClean="0"/>
              <a:t>and </a:t>
            </a:r>
            <a:r>
              <a:rPr lang="es-ES_tradnl" dirty="0" err="1" smtClean="0"/>
              <a:t>ready</a:t>
            </a:r>
            <a:r>
              <a:rPr lang="es-ES_tradnl" dirty="0" smtClean="0"/>
              <a:t> </a:t>
            </a:r>
            <a:r>
              <a:rPr lang="es-ES_tradnl" dirty="0" err="1" smtClean="0"/>
              <a:t>to</a:t>
            </a:r>
            <a:r>
              <a:rPr lang="es-ES_tradnl" dirty="0" smtClean="0"/>
              <a:t> </a:t>
            </a:r>
            <a:r>
              <a:rPr lang="es-ES_tradnl" dirty="0" err="1" smtClean="0"/>
              <a:t>close</a:t>
            </a:r>
            <a:r>
              <a:rPr lang="es-ES_tradnl" dirty="0" smtClean="0"/>
              <a:t> GAP in </a:t>
            </a:r>
            <a:r>
              <a:rPr lang="es-ES_tradnl" dirty="0" err="1" smtClean="0"/>
              <a:t>the</a:t>
            </a:r>
            <a:r>
              <a:rPr lang="es-ES_tradnl" dirty="0" smtClean="0"/>
              <a:t> </a:t>
            </a:r>
            <a:r>
              <a:rPr lang="es-ES_tradnl" dirty="0" err="1" smtClean="0"/>
              <a:t>businees</a:t>
            </a:r>
            <a:r>
              <a:rPr lang="es-ES_tradnl" dirty="0" smtClean="0"/>
              <a:t> </a:t>
            </a:r>
            <a:r>
              <a:rPr lang="es-ES_tradnl" dirty="0" err="1" smtClean="0"/>
              <a:t>cycle</a:t>
            </a:r>
            <a:r>
              <a:rPr lang="es-ES_tradnl" dirty="0" smtClean="0"/>
              <a:t>.</a:t>
            </a:r>
            <a:endParaRPr dirty="0"/>
          </a:p>
        </p:txBody>
      </p:sp>
      <p:pic>
        <p:nvPicPr>
          <p:cNvPr id="183" name="Imagen" descr="Imagen"/>
          <p:cNvPicPr>
            <a:picLocks noChangeAspect="1"/>
          </p:cNvPicPr>
          <p:nvPr/>
        </p:nvPicPr>
        <p:blipFill>
          <a:blip r:embed="rId6">
            <a:extLst/>
          </a:blip>
          <a:stretch>
            <a:fillRect/>
          </a:stretch>
        </p:blipFill>
        <p:spPr>
          <a:xfrm>
            <a:off x="5682199" y="2887953"/>
            <a:ext cx="1311133" cy="1311223"/>
          </a:xfrm>
          <a:prstGeom prst="rect">
            <a:avLst/>
          </a:prstGeom>
          <a:ln w="12700">
            <a:miter lim="400000"/>
          </a:ln>
        </p:spPr>
      </p:pic>
      <p:pic>
        <p:nvPicPr>
          <p:cNvPr id="184" name="Imagen" descr="Imagen"/>
          <p:cNvPicPr>
            <a:picLocks noChangeAspect="1"/>
          </p:cNvPicPr>
          <p:nvPr/>
        </p:nvPicPr>
        <p:blipFill>
          <a:blip r:embed="rId7">
            <a:extLst/>
          </a:blip>
          <a:stretch>
            <a:fillRect/>
          </a:stretch>
        </p:blipFill>
        <p:spPr>
          <a:xfrm>
            <a:off x="12822061" y="3048463"/>
            <a:ext cx="1121481" cy="990353"/>
          </a:xfrm>
          <a:prstGeom prst="rect">
            <a:avLst/>
          </a:prstGeom>
          <a:ln w="12700">
            <a:miter lim="400000"/>
          </a:ln>
        </p:spPr>
      </p:pic>
      <p:pic>
        <p:nvPicPr>
          <p:cNvPr id="185" name="Imagen" descr="Imagen"/>
          <p:cNvPicPr>
            <a:picLocks noChangeAspect="1"/>
          </p:cNvPicPr>
          <p:nvPr/>
        </p:nvPicPr>
        <p:blipFill>
          <a:blip r:embed="rId8">
            <a:extLst/>
          </a:blip>
          <a:stretch>
            <a:fillRect/>
          </a:stretch>
        </p:blipFill>
        <p:spPr>
          <a:xfrm>
            <a:off x="19477266" y="2797273"/>
            <a:ext cx="1492518" cy="1492583"/>
          </a:xfrm>
          <a:prstGeom prst="rect">
            <a:avLst/>
          </a:prstGeom>
          <a:ln w="12700">
            <a:miter lim="400000"/>
          </a:ln>
        </p:spPr>
      </p:pic>
      <p:sp>
        <p:nvSpPr>
          <p:cNvPr id="186" name="Línea"/>
          <p:cNvSpPr/>
          <p:nvPr/>
        </p:nvSpPr>
        <p:spPr>
          <a:xfrm>
            <a:off x="13356017" y="10324321"/>
            <a:ext cx="1" cy="919775"/>
          </a:xfrm>
          <a:prstGeom prst="line">
            <a:avLst/>
          </a:prstGeom>
          <a:ln w="38100">
            <a:solidFill>
              <a:srgbClr val="5E5E5E"/>
            </a:solidFill>
            <a:custDash>
              <a:ds d="200000" sp="200000"/>
            </a:custDash>
            <a:miter lim="400000"/>
            <a:headEnd type="oval"/>
            <a:tailEnd type="oval"/>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189" name="Grupo"/>
          <p:cNvGrpSpPr/>
          <p:nvPr/>
        </p:nvGrpSpPr>
        <p:grpSpPr>
          <a:xfrm>
            <a:off x="9612197" y="6059818"/>
            <a:ext cx="520187" cy="159129"/>
            <a:chOff x="0" y="0"/>
            <a:chExt cx="520185" cy="159127"/>
          </a:xfrm>
        </p:grpSpPr>
        <p:sp>
          <p:nvSpPr>
            <p:cNvPr id="187" name="Línea"/>
            <p:cNvSpPr/>
            <p:nvPr/>
          </p:nvSpPr>
          <p:spPr>
            <a:xfrm>
              <a:off x="0" y="79563"/>
              <a:ext cx="393186" cy="1"/>
            </a:xfrm>
            <a:prstGeom prst="line">
              <a:avLst/>
            </a:prstGeom>
            <a:noFill/>
            <a:ln w="38100" cap="flat">
              <a:solidFill>
                <a:srgbClr val="5E5E5E"/>
              </a:solidFill>
              <a:prstDash val="sysDot"/>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88" name="Círculo"/>
            <p:cNvSpPr/>
            <p:nvPr/>
          </p:nvSpPr>
          <p:spPr>
            <a:xfrm>
              <a:off x="361057" y="0"/>
              <a:ext cx="159129" cy="159128"/>
            </a:xfrm>
            <a:prstGeom prst="ellipse">
              <a:avLst/>
            </a:prstGeom>
            <a:solidFill>
              <a:srgbClr val="5E5E5E"/>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192" name="Grupo"/>
          <p:cNvGrpSpPr/>
          <p:nvPr/>
        </p:nvGrpSpPr>
        <p:grpSpPr>
          <a:xfrm>
            <a:off x="16632592" y="6059818"/>
            <a:ext cx="520187" cy="159129"/>
            <a:chOff x="0" y="0"/>
            <a:chExt cx="520185" cy="159127"/>
          </a:xfrm>
        </p:grpSpPr>
        <p:sp>
          <p:nvSpPr>
            <p:cNvPr id="190" name="Línea"/>
            <p:cNvSpPr/>
            <p:nvPr/>
          </p:nvSpPr>
          <p:spPr>
            <a:xfrm>
              <a:off x="0" y="79563"/>
              <a:ext cx="393186" cy="1"/>
            </a:xfrm>
            <a:prstGeom prst="line">
              <a:avLst/>
            </a:prstGeom>
            <a:noFill/>
            <a:ln w="38100" cap="flat">
              <a:solidFill>
                <a:srgbClr val="5E5E5E"/>
              </a:solidFill>
              <a:prstDash val="sysDot"/>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91" name="Círculo"/>
            <p:cNvSpPr/>
            <p:nvPr/>
          </p:nvSpPr>
          <p:spPr>
            <a:xfrm>
              <a:off x="361057" y="0"/>
              <a:ext cx="159129" cy="159128"/>
            </a:xfrm>
            <a:prstGeom prst="ellipse">
              <a:avLst/>
            </a:prstGeom>
            <a:solidFill>
              <a:srgbClr val="5E5E5E"/>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193" name="ZONAS DE INFLUENCIA"/>
          <p:cNvSpPr txBox="1"/>
          <p:nvPr/>
        </p:nvSpPr>
        <p:spPr>
          <a:xfrm>
            <a:off x="2392468" y="1098984"/>
            <a:ext cx="11484765" cy="8874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5100">
                <a:solidFill>
                  <a:srgbClr val="5E5E5E"/>
                </a:solidFill>
              </a:defRPr>
            </a:lvl1pPr>
          </a:lstStyle>
          <a:p>
            <a:r>
              <a:rPr lang="es-ES_tradnl" dirty="0" smtClean="0"/>
              <a:t>OUR EXPERTISE</a:t>
            </a:r>
            <a:endParaRPr dirty="0"/>
          </a:p>
        </p:txBody>
      </p:sp>
      <p:sp>
        <p:nvSpPr>
          <p:cNvPr id="194" name="Línea"/>
          <p:cNvSpPr/>
          <p:nvPr/>
        </p:nvSpPr>
        <p:spPr>
          <a:xfrm>
            <a:off x="2491619" y="1845075"/>
            <a:ext cx="6721636" cy="141330"/>
          </a:xfrm>
          <a:prstGeom prst="line">
            <a:avLst/>
          </a:prstGeom>
          <a:ln w="63500">
            <a:solidFill>
              <a:srgbClr val="EE893D"/>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95" name="Línea"/>
          <p:cNvSpPr/>
          <p:nvPr/>
        </p:nvSpPr>
        <p:spPr>
          <a:xfrm>
            <a:off x="5963527" y="10348043"/>
            <a:ext cx="14784979" cy="1"/>
          </a:xfrm>
          <a:prstGeom prst="line">
            <a:avLst/>
          </a:prstGeom>
          <a:ln w="38100">
            <a:solidFill>
              <a:srgbClr val="000000"/>
            </a:solidFill>
            <a:custDash>
              <a:ds d="200000" sp="200000"/>
            </a:custDash>
            <a:miter lim="400000"/>
            <a:headEnd type="oval"/>
            <a:tailEnd type="oval"/>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NETWORKING DEL CONOCIMIENTO"/>
          <p:cNvSpPr txBox="1"/>
          <p:nvPr/>
        </p:nvSpPr>
        <p:spPr>
          <a:xfrm>
            <a:off x="2454230" y="592194"/>
            <a:ext cx="11757114" cy="8874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5100">
                <a:solidFill>
                  <a:srgbClr val="5E5E5E"/>
                </a:solidFill>
              </a:defRPr>
            </a:lvl1pPr>
          </a:lstStyle>
          <a:p>
            <a:r>
              <a:rPr lang="es-ES_tradnl" dirty="0" smtClean="0"/>
              <a:t>KNOWLEDGE </a:t>
            </a:r>
            <a:r>
              <a:rPr lang="de-DE" dirty="0"/>
              <a:t>NETWORKING</a:t>
            </a:r>
            <a:endParaRPr dirty="0"/>
          </a:p>
        </p:txBody>
      </p:sp>
      <p:sp>
        <p:nvSpPr>
          <p:cNvPr id="198" name="Línea"/>
          <p:cNvSpPr/>
          <p:nvPr/>
        </p:nvSpPr>
        <p:spPr>
          <a:xfrm>
            <a:off x="2491619" y="1869980"/>
            <a:ext cx="7753571" cy="1"/>
          </a:xfrm>
          <a:prstGeom prst="line">
            <a:avLst/>
          </a:prstGeom>
          <a:ln w="63500">
            <a:solidFill>
              <a:srgbClr val="2B618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99" name="Desaprendemos y aprendemos nuevas técnicas y acercamiento con los expertos del conocimiento en el sector.…"/>
          <p:cNvSpPr txBox="1"/>
          <p:nvPr/>
        </p:nvSpPr>
        <p:spPr>
          <a:xfrm>
            <a:off x="3096317" y="4063257"/>
            <a:ext cx="19804762" cy="68736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000" b="0">
                <a:latin typeface="+mn-lt"/>
                <a:ea typeface="+mn-ea"/>
                <a:cs typeface="+mn-cs"/>
                <a:sym typeface="Helvetica Neue Medium"/>
              </a:defRPr>
            </a:pPr>
            <a:r>
              <a:rPr lang="es-ES_tradnl" dirty="0" err="1" smtClean="0"/>
              <a:t>We</a:t>
            </a:r>
            <a:r>
              <a:rPr lang="es-ES_tradnl" dirty="0" smtClean="0"/>
              <a:t> </a:t>
            </a:r>
            <a:r>
              <a:rPr lang="es-ES_tradnl" dirty="0" err="1" smtClean="0"/>
              <a:t>offer</a:t>
            </a:r>
            <a:r>
              <a:rPr lang="es-ES_tradnl" dirty="0" smtClean="0"/>
              <a:t> new </a:t>
            </a:r>
            <a:r>
              <a:rPr lang="es-ES_tradnl" dirty="0" err="1" smtClean="0"/>
              <a:t>techniques</a:t>
            </a:r>
            <a:r>
              <a:rPr lang="es-ES_tradnl" dirty="0" smtClean="0"/>
              <a:t> and </a:t>
            </a:r>
            <a:r>
              <a:rPr lang="es-ES_tradnl" dirty="0" err="1" smtClean="0"/>
              <a:t>put</a:t>
            </a:r>
            <a:r>
              <a:rPr lang="es-ES_tradnl" dirty="0" smtClean="0"/>
              <a:t> </a:t>
            </a:r>
            <a:r>
              <a:rPr lang="es-ES_tradnl" dirty="0" err="1" smtClean="0"/>
              <a:t>together</a:t>
            </a:r>
            <a:r>
              <a:rPr lang="es-ES_tradnl" dirty="0" smtClean="0"/>
              <a:t> </a:t>
            </a:r>
            <a:r>
              <a:rPr lang="es-ES_tradnl" dirty="0" err="1" smtClean="0"/>
              <a:t>experts</a:t>
            </a:r>
            <a:r>
              <a:rPr lang="es-ES_tradnl" dirty="0" smtClean="0"/>
              <a:t> in </a:t>
            </a:r>
            <a:r>
              <a:rPr lang="es-ES_tradnl" dirty="0" err="1" smtClean="0"/>
              <a:t>each</a:t>
            </a:r>
            <a:r>
              <a:rPr lang="es-ES_tradnl" dirty="0" smtClean="0"/>
              <a:t> </a:t>
            </a:r>
            <a:r>
              <a:rPr lang="es-ES_tradnl" dirty="0" err="1" smtClean="0"/>
              <a:t>different</a:t>
            </a:r>
            <a:r>
              <a:rPr lang="es-ES_tradnl" dirty="0" smtClean="0"/>
              <a:t> </a:t>
            </a:r>
            <a:r>
              <a:rPr lang="es-ES_tradnl" dirty="0" err="1" smtClean="0"/>
              <a:t>business</a:t>
            </a:r>
            <a:r>
              <a:rPr lang="es-ES_tradnl" dirty="0" err="1" smtClean="0"/>
              <a:t>`s</a:t>
            </a:r>
            <a:r>
              <a:rPr lang="es-ES_tradnl" dirty="0" smtClean="0"/>
              <a:t> </a:t>
            </a:r>
            <a:r>
              <a:rPr lang="es-ES_tradnl" dirty="0" err="1" smtClean="0"/>
              <a:t>area</a:t>
            </a:r>
            <a:r>
              <a:rPr lang="es-ES_tradnl" dirty="0" smtClean="0"/>
              <a:t> and </a:t>
            </a:r>
            <a:r>
              <a:rPr lang="es-ES_tradnl" dirty="0" err="1" smtClean="0"/>
              <a:t>generate</a:t>
            </a:r>
            <a:r>
              <a:rPr lang="es-ES_tradnl" dirty="0" smtClean="0"/>
              <a:t> new </a:t>
            </a:r>
            <a:r>
              <a:rPr lang="es-ES_tradnl" dirty="0" err="1" smtClean="0"/>
              <a:t>business</a:t>
            </a:r>
            <a:r>
              <a:rPr lang="es-ES_tradnl" dirty="0" smtClean="0"/>
              <a:t> </a:t>
            </a:r>
            <a:r>
              <a:rPr lang="es-ES_tradnl" dirty="0" err="1" smtClean="0"/>
              <a:t>opportunities</a:t>
            </a:r>
            <a:r>
              <a:rPr lang="es-ES_tradnl" dirty="0" smtClean="0"/>
              <a:t>.</a:t>
            </a:r>
            <a:endParaRPr dirty="0"/>
          </a:p>
          <a:p>
            <a:pPr algn="l">
              <a:defRPr sz="4000" b="0">
                <a:latin typeface="+mn-lt"/>
                <a:ea typeface="+mn-ea"/>
                <a:cs typeface="+mn-cs"/>
                <a:sym typeface="Helvetica Neue Medium"/>
              </a:defRPr>
            </a:pPr>
            <a:endParaRPr dirty="0"/>
          </a:p>
          <a:p>
            <a:pPr algn="l">
              <a:defRPr sz="4000" b="0">
                <a:latin typeface="+mn-lt"/>
                <a:ea typeface="+mn-ea"/>
                <a:cs typeface="+mn-cs"/>
                <a:sym typeface="Helvetica Neue Medium"/>
              </a:defRPr>
            </a:pPr>
            <a:r>
              <a:rPr lang="es-ES_tradnl" dirty="0" err="1" smtClean="0"/>
              <a:t>Our</a:t>
            </a:r>
            <a:r>
              <a:rPr lang="es-ES_tradnl" dirty="0" smtClean="0"/>
              <a:t> </a:t>
            </a:r>
            <a:r>
              <a:rPr lang="es-ES_tradnl" dirty="0" err="1" smtClean="0"/>
              <a:t>wokshops</a:t>
            </a:r>
            <a:r>
              <a:rPr lang="es-ES_tradnl" dirty="0" smtClean="0"/>
              <a:t> are </a:t>
            </a:r>
            <a:r>
              <a:rPr lang="es-ES_tradnl" dirty="0" err="1" smtClean="0"/>
              <a:t>prepared</a:t>
            </a:r>
            <a:r>
              <a:rPr lang="es-ES_tradnl" dirty="0" smtClean="0"/>
              <a:t> </a:t>
            </a:r>
            <a:r>
              <a:rPr lang="es-ES_tradnl" dirty="0" err="1" smtClean="0"/>
              <a:t>for</a:t>
            </a:r>
            <a:r>
              <a:rPr lang="es-ES_tradnl" dirty="0" smtClean="0"/>
              <a:t> </a:t>
            </a:r>
            <a:r>
              <a:rPr lang="es-ES_tradnl" dirty="0" err="1" smtClean="0"/>
              <a:t>the</a:t>
            </a:r>
            <a:r>
              <a:rPr lang="es-ES_tradnl" dirty="0" smtClean="0"/>
              <a:t> </a:t>
            </a:r>
            <a:r>
              <a:rPr lang="es-ES_tradnl" dirty="0" err="1" smtClean="0"/>
              <a:t>attendes</a:t>
            </a:r>
            <a:r>
              <a:rPr lang="es-ES_tradnl" dirty="0" smtClean="0"/>
              <a:t> </a:t>
            </a:r>
            <a:r>
              <a:rPr lang="es-ES_tradnl" dirty="0" err="1" smtClean="0"/>
              <a:t>to</a:t>
            </a:r>
            <a:r>
              <a:rPr lang="es-ES_tradnl" dirty="0" smtClean="0"/>
              <a:t> </a:t>
            </a:r>
            <a:r>
              <a:rPr lang="es-ES_tradnl" dirty="0" err="1" smtClean="0"/>
              <a:t>deliver</a:t>
            </a:r>
            <a:r>
              <a:rPr lang="es-ES_tradnl" dirty="0" smtClean="0"/>
              <a:t> a </a:t>
            </a:r>
            <a:r>
              <a:rPr lang="es-ES_tradnl" dirty="0" err="1" smtClean="0"/>
              <a:t>succesfull</a:t>
            </a:r>
            <a:r>
              <a:rPr lang="es-ES_tradnl" dirty="0" smtClean="0"/>
              <a:t> </a:t>
            </a:r>
            <a:r>
              <a:rPr lang="es-ES_tradnl" dirty="0" err="1" smtClean="0"/>
              <a:t>networking</a:t>
            </a:r>
            <a:r>
              <a:rPr lang="es-ES_tradnl" dirty="0"/>
              <a:t> </a:t>
            </a:r>
            <a:r>
              <a:rPr lang="es-ES_tradnl" dirty="0" err="1" smtClean="0"/>
              <a:t>model</a:t>
            </a:r>
            <a:r>
              <a:rPr lang="es-ES_tradnl" dirty="0" smtClean="0"/>
              <a:t>.</a:t>
            </a:r>
            <a:endParaRPr dirty="0"/>
          </a:p>
          <a:p>
            <a:pPr algn="l">
              <a:defRPr sz="4000" b="0">
                <a:latin typeface="+mn-lt"/>
                <a:ea typeface="+mn-ea"/>
                <a:cs typeface="+mn-cs"/>
                <a:sym typeface="Helvetica Neue Medium"/>
              </a:defRPr>
            </a:pPr>
            <a:endParaRPr dirty="0"/>
          </a:p>
          <a:p>
            <a:pPr marL="529166" indent="-529166" algn="l">
              <a:buSzPct val="300000"/>
              <a:buBlip>
                <a:blip r:embed="rId3"/>
              </a:buBlip>
              <a:defRPr sz="4000" b="0">
                <a:latin typeface="+mn-lt"/>
                <a:ea typeface="+mn-ea"/>
                <a:cs typeface="+mn-cs"/>
                <a:sym typeface="Helvetica Neue Medium"/>
              </a:defRPr>
            </a:pPr>
            <a:r>
              <a:rPr lang="es-ES_tradnl" dirty="0" smtClean="0"/>
              <a:t>Business </a:t>
            </a:r>
            <a:r>
              <a:rPr lang="es-ES_tradnl" dirty="0" err="1" smtClean="0"/>
              <a:t>Plans</a:t>
            </a:r>
            <a:endParaRPr dirty="0"/>
          </a:p>
          <a:p>
            <a:pPr marL="529166" indent="-529166" algn="l">
              <a:buSzPct val="300000"/>
              <a:buBlip>
                <a:blip r:embed="rId3"/>
              </a:buBlip>
              <a:defRPr sz="4000" b="0">
                <a:latin typeface="+mn-lt"/>
                <a:ea typeface="+mn-ea"/>
                <a:cs typeface="+mn-cs"/>
                <a:sym typeface="Helvetica Neue Medium"/>
              </a:defRPr>
            </a:pPr>
            <a:r>
              <a:rPr lang="es-ES_tradnl" dirty="0" smtClean="0"/>
              <a:t>Idea</a:t>
            </a:r>
            <a:r>
              <a:rPr dirty="0" smtClean="0"/>
              <a:t> </a:t>
            </a:r>
            <a:r>
              <a:rPr lang="es-ES_tradnl" dirty="0" err="1" smtClean="0"/>
              <a:t>or</a:t>
            </a:r>
            <a:r>
              <a:rPr lang="es-ES_tradnl" dirty="0" smtClean="0"/>
              <a:t> </a:t>
            </a:r>
            <a:r>
              <a:rPr lang="es-ES_tradnl" dirty="0" err="1" smtClean="0"/>
              <a:t>product</a:t>
            </a:r>
            <a:r>
              <a:rPr lang="es-ES_tradnl" dirty="0" smtClean="0"/>
              <a:t> </a:t>
            </a:r>
            <a:r>
              <a:rPr lang="es-ES_tradnl" dirty="0" err="1" smtClean="0"/>
              <a:t>registration</a:t>
            </a:r>
            <a:endParaRPr dirty="0"/>
          </a:p>
          <a:p>
            <a:pPr marL="529166" indent="-529166" algn="l">
              <a:buSzPct val="300000"/>
              <a:buBlip>
                <a:blip r:embed="rId3"/>
              </a:buBlip>
              <a:defRPr sz="4000" b="0">
                <a:latin typeface="+mn-lt"/>
                <a:ea typeface="+mn-ea"/>
                <a:cs typeface="+mn-cs"/>
                <a:sym typeface="Helvetica Neue Medium"/>
              </a:defRPr>
            </a:pPr>
            <a:r>
              <a:rPr lang="es-ES_tradnl" dirty="0" smtClean="0"/>
              <a:t>Exclusive </a:t>
            </a:r>
            <a:r>
              <a:rPr lang="es-ES_tradnl" dirty="0" err="1" smtClean="0"/>
              <a:t>agreements</a:t>
            </a:r>
            <a:r>
              <a:rPr lang="es-ES_tradnl" dirty="0" smtClean="0"/>
              <a:t> </a:t>
            </a:r>
            <a:r>
              <a:rPr lang="es-ES_tradnl" dirty="0" err="1" smtClean="0"/>
              <a:t>for</a:t>
            </a:r>
            <a:r>
              <a:rPr lang="es-ES_tradnl" dirty="0" smtClean="0"/>
              <a:t> a </a:t>
            </a:r>
            <a:r>
              <a:rPr lang="es-ES_tradnl" dirty="0" err="1" smtClean="0"/>
              <a:t>specified</a:t>
            </a:r>
            <a:r>
              <a:rPr lang="es-ES_tradnl" dirty="0" smtClean="0"/>
              <a:t> </a:t>
            </a:r>
            <a:r>
              <a:rPr lang="es-ES_tradnl" dirty="0" err="1" smtClean="0"/>
              <a:t>period</a:t>
            </a:r>
            <a:r>
              <a:rPr lang="es-ES_tradnl" dirty="0" smtClean="0"/>
              <a:t> </a:t>
            </a:r>
            <a:endParaRPr dirty="0"/>
          </a:p>
          <a:p>
            <a:pPr marL="529166" indent="-529166" algn="l">
              <a:buSzPct val="300000"/>
              <a:buBlip>
                <a:blip r:embed="rId3"/>
              </a:buBlip>
              <a:defRPr sz="4000" b="0">
                <a:latin typeface="+mn-lt"/>
                <a:ea typeface="+mn-ea"/>
                <a:cs typeface="+mn-cs"/>
                <a:sym typeface="Helvetica Neue Medium"/>
              </a:defRPr>
            </a:pPr>
            <a:r>
              <a:rPr lang="es-ES_tradnl" dirty="0" err="1" smtClean="0"/>
              <a:t>Profitable</a:t>
            </a:r>
            <a:r>
              <a:rPr lang="es-ES_tradnl" dirty="0" smtClean="0"/>
              <a:t> </a:t>
            </a:r>
            <a:r>
              <a:rPr lang="es-ES_tradnl" dirty="0" err="1" smtClean="0"/>
              <a:t>Projects</a:t>
            </a:r>
            <a:r>
              <a:rPr lang="es-ES_tradnl" dirty="0" smtClean="0"/>
              <a:t> </a:t>
            </a:r>
            <a:r>
              <a:rPr lang="es-ES_tradnl" dirty="0" err="1" smtClean="0"/>
              <a:t>for</a:t>
            </a:r>
            <a:r>
              <a:rPr lang="es-ES_tradnl" dirty="0" smtClean="0"/>
              <a:t> </a:t>
            </a:r>
            <a:r>
              <a:rPr lang="es-ES_tradnl" dirty="0" err="1" smtClean="0"/>
              <a:t>companies</a:t>
            </a:r>
            <a:endParaRPr dirty="0"/>
          </a:p>
          <a:p>
            <a:pPr>
              <a:defRPr sz="4000" b="0">
                <a:latin typeface="+mn-lt"/>
                <a:ea typeface="+mn-ea"/>
                <a:cs typeface="+mn-cs"/>
                <a:sym typeface="Helvetica Neue Medium"/>
              </a:defRPr>
            </a:pP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87.jpg" descr="87.jpg"/>
          <p:cNvPicPr>
            <a:picLocks noChangeAspect="1"/>
          </p:cNvPicPr>
          <p:nvPr/>
        </p:nvPicPr>
        <p:blipFill>
          <a:blip r:embed="rId2">
            <a:extLst/>
          </a:blip>
          <a:srcRect l="616" t="616"/>
          <a:stretch>
            <a:fillRect/>
          </a:stretch>
        </p:blipFill>
        <p:spPr>
          <a:xfrm>
            <a:off x="0" y="0"/>
            <a:ext cx="24384000" cy="13716000"/>
          </a:xfrm>
          <a:prstGeom prst="rect">
            <a:avLst/>
          </a:prstGeom>
          <a:ln w="12700">
            <a:miter lim="400000"/>
          </a:ln>
        </p:spPr>
      </p:pic>
      <p:sp>
        <p:nvSpPr>
          <p:cNvPr id="202" name="RELACIONES POR MAS DE 10 AÑOS"/>
          <p:cNvSpPr txBox="1"/>
          <p:nvPr/>
        </p:nvSpPr>
        <p:spPr>
          <a:xfrm>
            <a:off x="834887" y="1115259"/>
            <a:ext cx="13686403" cy="6135013"/>
          </a:xfrm>
          <a:prstGeom prst="rect">
            <a:avLst/>
          </a:prstGeom>
          <a:ln w="12700">
            <a:miter lim="400000"/>
          </a:ln>
          <a:effectLst>
            <a:outerShdw blurRad="139700" dir="5400000" rotWithShape="0">
              <a:srgbClr val="000000">
                <a:alpha val="5689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a:defRPr sz="9800">
                <a:solidFill>
                  <a:srgbClr val="FFFFFF"/>
                </a:solidFill>
              </a:defRPr>
            </a:lvl1pPr>
          </a:lstStyle>
          <a:p>
            <a:r>
              <a:rPr lang="es-ES_tradnl" dirty="0" smtClean="0"/>
              <a:t>BUSINESS RELATIONSHIPS ESTABILISHED MORE THAN 10 YEARS</a:t>
            </a:r>
            <a:endParaRPr dirty="0"/>
          </a:p>
        </p:txBody>
      </p:sp>
      <p:pic>
        <p:nvPicPr>
          <p:cNvPr id="203" name="Imagen" descr="Imagen"/>
          <p:cNvPicPr>
            <a:picLocks noChangeAspect="1"/>
          </p:cNvPicPr>
          <p:nvPr/>
        </p:nvPicPr>
        <p:blipFill>
          <a:blip r:embed="rId3">
            <a:extLst/>
          </a:blip>
          <a:stretch>
            <a:fillRect/>
          </a:stretch>
        </p:blipFill>
        <p:spPr>
          <a:xfrm>
            <a:off x="135863" y="11721454"/>
            <a:ext cx="2837761" cy="894357"/>
          </a:xfrm>
          <a:prstGeom prst="rect">
            <a:avLst/>
          </a:prstGeom>
          <a:ln w="12700">
            <a:miter lim="400000"/>
          </a:ln>
          <a:effectLst>
            <a:outerShdw blurRad="127000" dir="5400000" rotWithShape="0">
              <a:srgbClr val="000000">
                <a:alpha val="37699"/>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RELACIONES CON LAS PRINCIPALES DEPENDENCIAS"/>
          <p:cNvSpPr txBox="1"/>
          <p:nvPr/>
        </p:nvSpPr>
        <p:spPr>
          <a:xfrm>
            <a:off x="2454230" y="199779"/>
            <a:ext cx="11757114" cy="16722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5100">
                <a:solidFill>
                  <a:srgbClr val="5E5E5E"/>
                </a:solidFill>
              </a:defRPr>
            </a:lvl1pPr>
          </a:lstStyle>
          <a:p>
            <a:r>
              <a:rPr lang="es-ES_tradnl" dirty="0" smtClean="0"/>
              <a:t>WELL ESTABILISHED RELATIONSHIPS ACCROSS </a:t>
            </a:r>
            <a:r>
              <a:rPr lang="mr-IN" dirty="0" smtClean="0"/>
              <a:t>…</a:t>
            </a:r>
            <a:r>
              <a:rPr lang="es-ES_tradnl" dirty="0" smtClean="0"/>
              <a:t>..</a:t>
            </a:r>
            <a:endParaRPr dirty="0"/>
          </a:p>
        </p:txBody>
      </p:sp>
      <p:sp>
        <p:nvSpPr>
          <p:cNvPr id="206" name="Línea"/>
          <p:cNvSpPr/>
          <p:nvPr/>
        </p:nvSpPr>
        <p:spPr>
          <a:xfrm>
            <a:off x="2491619" y="1845076"/>
            <a:ext cx="7753571" cy="1"/>
          </a:xfrm>
          <a:prstGeom prst="line">
            <a:avLst/>
          </a:prstGeom>
          <a:ln w="63500">
            <a:solidFill>
              <a:srgbClr val="2B618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07" name="Nada sería posible si nosotros mismo no aplicáramos el modelo en Biobiz.…"/>
          <p:cNvSpPr txBox="1"/>
          <p:nvPr/>
        </p:nvSpPr>
        <p:spPr>
          <a:xfrm>
            <a:off x="12850941" y="2771279"/>
            <a:ext cx="10481839" cy="99514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000" b="0">
                <a:latin typeface="+mn-lt"/>
                <a:ea typeface="+mn-ea"/>
                <a:cs typeface="+mn-cs"/>
                <a:sym typeface="Helvetica Neue Medium"/>
              </a:defRPr>
            </a:pPr>
            <a:r>
              <a:rPr lang="es-ES_tradnl" dirty="0" err="1" smtClean="0"/>
              <a:t>Without</a:t>
            </a:r>
            <a:r>
              <a:rPr lang="es-ES_tradnl" dirty="0" smtClean="0"/>
              <a:t> </a:t>
            </a:r>
            <a:r>
              <a:rPr lang="es-ES_tradnl" dirty="0" err="1" smtClean="0"/>
              <a:t>our</a:t>
            </a:r>
            <a:r>
              <a:rPr lang="es-ES_tradnl" dirty="0" smtClean="0"/>
              <a:t> </a:t>
            </a:r>
            <a:r>
              <a:rPr lang="es-ES_tradnl" dirty="0" err="1" smtClean="0"/>
              <a:t>business</a:t>
            </a:r>
            <a:r>
              <a:rPr lang="es-ES_tradnl" dirty="0" smtClean="0"/>
              <a:t> </a:t>
            </a:r>
            <a:r>
              <a:rPr lang="es-ES_tradnl" dirty="0" err="1" smtClean="0"/>
              <a:t>model</a:t>
            </a:r>
            <a:r>
              <a:rPr lang="es-ES_tradnl" dirty="0" smtClean="0"/>
              <a:t>, </a:t>
            </a:r>
            <a:r>
              <a:rPr lang="es-ES_tradnl" dirty="0" err="1" smtClean="0"/>
              <a:t>many</a:t>
            </a:r>
            <a:r>
              <a:rPr lang="es-ES_tradnl" dirty="0" smtClean="0"/>
              <a:t> </a:t>
            </a:r>
            <a:r>
              <a:rPr lang="es-ES_tradnl" dirty="0" err="1" smtClean="0"/>
              <a:t>others</a:t>
            </a:r>
            <a:r>
              <a:rPr lang="es-ES_tradnl" dirty="0" smtClean="0"/>
              <a:t> </a:t>
            </a:r>
            <a:r>
              <a:rPr lang="es-ES_tradnl" dirty="0" err="1" smtClean="0"/>
              <a:t>would</a:t>
            </a:r>
            <a:r>
              <a:rPr lang="es-ES_tradnl" dirty="0" smtClean="0"/>
              <a:t> </a:t>
            </a:r>
            <a:r>
              <a:rPr lang="es-ES_tradnl" dirty="0" err="1" smtClean="0"/>
              <a:t>struggle</a:t>
            </a:r>
            <a:r>
              <a:rPr lang="es-ES_tradnl" dirty="0" smtClean="0"/>
              <a:t> </a:t>
            </a:r>
            <a:r>
              <a:rPr lang="es-ES_tradnl" dirty="0" err="1" smtClean="0"/>
              <a:t>to</a:t>
            </a:r>
            <a:r>
              <a:rPr lang="es-ES_tradnl" dirty="0" smtClean="0"/>
              <a:t> </a:t>
            </a:r>
            <a:r>
              <a:rPr lang="es-ES_tradnl" dirty="0" err="1" smtClean="0"/>
              <a:t>find</a:t>
            </a:r>
            <a:r>
              <a:rPr lang="es-ES_tradnl" dirty="0" smtClean="0"/>
              <a:t> </a:t>
            </a:r>
            <a:r>
              <a:rPr lang="es-ES_tradnl" dirty="0" err="1" smtClean="0"/>
              <a:t>additional</a:t>
            </a:r>
            <a:r>
              <a:rPr lang="es-ES_tradnl" dirty="0"/>
              <a:t> </a:t>
            </a:r>
            <a:r>
              <a:rPr lang="es-ES_tradnl" dirty="0" err="1" smtClean="0"/>
              <a:t>business</a:t>
            </a:r>
            <a:r>
              <a:rPr lang="es-ES_tradnl" dirty="0" smtClean="0"/>
              <a:t> </a:t>
            </a:r>
            <a:r>
              <a:rPr lang="es-ES_tradnl" dirty="0" err="1" smtClean="0"/>
              <a:t>opportunities</a:t>
            </a:r>
            <a:r>
              <a:rPr lang="es-ES_tradnl" dirty="0" smtClean="0"/>
              <a:t>.</a:t>
            </a:r>
            <a:r>
              <a:rPr dirty="0" smtClean="0"/>
              <a:t>.</a:t>
            </a:r>
            <a:endParaRPr dirty="0"/>
          </a:p>
          <a:p>
            <a:pPr algn="l">
              <a:defRPr sz="4000" b="0">
                <a:latin typeface="+mn-lt"/>
                <a:ea typeface="+mn-ea"/>
                <a:cs typeface="+mn-cs"/>
                <a:sym typeface="Helvetica Neue Medium"/>
              </a:defRPr>
            </a:pPr>
            <a:endParaRPr dirty="0"/>
          </a:p>
          <a:p>
            <a:pPr algn="l">
              <a:defRPr sz="4000" b="0">
                <a:latin typeface="+mn-lt"/>
                <a:ea typeface="+mn-ea"/>
                <a:cs typeface="+mn-cs"/>
                <a:sym typeface="Helvetica Neue Medium"/>
              </a:defRPr>
            </a:pPr>
            <a:r>
              <a:rPr lang="es-ES_tradnl" dirty="0" err="1" smtClean="0"/>
              <a:t>We</a:t>
            </a:r>
            <a:r>
              <a:rPr lang="es-ES_tradnl" dirty="0" smtClean="0"/>
              <a:t> link </a:t>
            </a:r>
            <a:r>
              <a:rPr lang="es-ES_tradnl" dirty="0" err="1" smtClean="0"/>
              <a:t>with</a:t>
            </a:r>
            <a:r>
              <a:rPr lang="es-ES_tradnl" dirty="0" smtClean="0"/>
              <a:t> </a:t>
            </a:r>
            <a:r>
              <a:rPr lang="es-ES_tradnl" dirty="0" err="1" smtClean="0"/>
              <a:t>the</a:t>
            </a:r>
            <a:r>
              <a:rPr lang="es-ES_tradnl" dirty="0" smtClean="0"/>
              <a:t> </a:t>
            </a:r>
            <a:r>
              <a:rPr dirty="0" smtClean="0"/>
              <a:t>E</a:t>
            </a:r>
            <a:r>
              <a:rPr lang="es-ES_tradnl" dirty="0" err="1" smtClean="0"/>
              <a:t>ntrepreneurial</a:t>
            </a:r>
            <a:r>
              <a:rPr lang="es-ES_tradnl" dirty="0" smtClean="0"/>
              <a:t> </a:t>
            </a:r>
            <a:r>
              <a:rPr lang="es-ES_tradnl" dirty="0" err="1" smtClean="0"/>
              <a:t>Ecosystem</a:t>
            </a:r>
            <a:r>
              <a:rPr lang="es-ES_tradnl" dirty="0" smtClean="0"/>
              <a:t>:</a:t>
            </a:r>
            <a:endParaRPr dirty="0"/>
          </a:p>
          <a:p>
            <a:pPr marL="1164166" lvl="1" indent="-529166" algn="l">
              <a:buSzPct val="300000"/>
              <a:buBlip>
                <a:blip r:embed="rId2"/>
              </a:buBlip>
              <a:defRPr sz="4000" b="0">
                <a:latin typeface="+mn-lt"/>
                <a:ea typeface="+mn-ea"/>
                <a:cs typeface="+mn-cs"/>
                <a:sym typeface="Helvetica Neue Medium"/>
              </a:defRPr>
            </a:pPr>
            <a:r>
              <a:rPr dirty="0"/>
              <a:t>CONACYT (RENIECYT)</a:t>
            </a:r>
          </a:p>
          <a:p>
            <a:pPr marL="1164166" lvl="1" indent="-529166" algn="l">
              <a:buSzPct val="300000"/>
              <a:buBlip>
                <a:blip r:embed="rId2"/>
              </a:buBlip>
              <a:defRPr sz="4000" b="0">
                <a:latin typeface="+mn-lt"/>
                <a:ea typeface="+mn-ea"/>
                <a:cs typeface="+mn-cs"/>
                <a:sym typeface="Helvetica Neue Medium"/>
              </a:defRPr>
            </a:pPr>
            <a:r>
              <a:rPr dirty="0"/>
              <a:t>IMPI</a:t>
            </a:r>
          </a:p>
          <a:p>
            <a:pPr marL="1164166" lvl="1" indent="-529166" algn="l">
              <a:buSzPct val="300000"/>
              <a:buBlip>
                <a:blip r:embed="rId2"/>
              </a:buBlip>
              <a:defRPr sz="4000" b="0">
                <a:latin typeface="+mn-lt"/>
                <a:ea typeface="+mn-ea"/>
                <a:cs typeface="+mn-cs"/>
                <a:sym typeface="Helvetica Neue Medium"/>
              </a:defRPr>
            </a:pPr>
            <a:r>
              <a:rPr dirty="0"/>
              <a:t>SECRETARIA DE ECONOMIA</a:t>
            </a:r>
          </a:p>
          <a:p>
            <a:pPr marL="1164166" lvl="1" indent="-529166" algn="l">
              <a:buSzPct val="300000"/>
              <a:buBlip>
                <a:blip r:embed="rId2"/>
              </a:buBlip>
              <a:defRPr sz="4000" b="0">
                <a:latin typeface="+mn-lt"/>
                <a:ea typeface="+mn-ea"/>
                <a:cs typeface="+mn-cs"/>
                <a:sym typeface="Helvetica Neue Medium"/>
              </a:defRPr>
            </a:pPr>
            <a:r>
              <a:rPr dirty="0"/>
              <a:t>INADEM</a:t>
            </a:r>
          </a:p>
          <a:p>
            <a:pPr marL="1164166" lvl="1" indent="-529166" algn="l">
              <a:buSzPct val="300000"/>
              <a:buBlip>
                <a:blip r:embed="rId2"/>
              </a:buBlip>
              <a:defRPr sz="4000" b="0">
                <a:latin typeface="+mn-lt"/>
                <a:ea typeface="+mn-ea"/>
                <a:cs typeface="+mn-cs"/>
                <a:sym typeface="Helvetica Neue Medium"/>
              </a:defRPr>
            </a:pPr>
            <a:r>
              <a:rPr dirty="0"/>
              <a:t>CAMARAS INDUSTRIALES</a:t>
            </a:r>
          </a:p>
          <a:p>
            <a:pPr marL="1164166" lvl="1" indent="-529166" algn="l">
              <a:buSzPct val="300000"/>
              <a:buBlip>
                <a:blip r:embed="rId2"/>
              </a:buBlip>
              <a:defRPr sz="4000" b="0">
                <a:latin typeface="+mn-lt"/>
                <a:ea typeface="+mn-ea"/>
                <a:cs typeface="+mn-cs"/>
                <a:sym typeface="Helvetica Neue Medium"/>
              </a:defRPr>
            </a:pPr>
            <a:r>
              <a:rPr dirty="0"/>
              <a:t>CLUSTERS DE SECTORES PRODUCTOS</a:t>
            </a:r>
          </a:p>
          <a:p>
            <a:pPr marL="1164166" lvl="1" indent="-529166" algn="l">
              <a:buSzPct val="300000"/>
              <a:buBlip>
                <a:blip r:embed="rId2"/>
              </a:buBlip>
              <a:defRPr sz="4000" b="0">
                <a:latin typeface="+mn-lt"/>
                <a:ea typeface="+mn-ea"/>
                <a:cs typeface="+mn-cs"/>
                <a:sym typeface="Helvetica Neue Medium"/>
              </a:defRPr>
            </a:pPr>
            <a:r>
              <a:rPr dirty="0"/>
              <a:t>CENTROS DE INVESTIGACIÓN</a:t>
            </a:r>
          </a:p>
          <a:p>
            <a:pPr marL="1164166" lvl="1" indent="-529166" algn="l">
              <a:buSzPct val="300000"/>
              <a:buBlip>
                <a:blip r:embed="rId2"/>
              </a:buBlip>
              <a:defRPr sz="4000" b="0">
                <a:latin typeface="+mn-lt"/>
                <a:ea typeface="+mn-ea"/>
                <a:cs typeface="+mn-cs"/>
                <a:sym typeface="Helvetica Neue Medium"/>
              </a:defRPr>
            </a:pPr>
            <a:r>
              <a:rPr dirty="0"/>
              <a:t>UNIVERSIDADES (UNAM, TEC DE MONTERREY, IPN, UAEM, IBERO, ETC.)</a:t>
            </a:r>
          </a:p>
        </p:txBody>
      </p:sp>
      <p:grpSp>
        <p:nvGrpSpPr>
          <p:cNvPr id="210" name="WhatsApp Image 2018-03-23 at 19.04.09.jpeg"/>
          <p:cNvGrpSpPr/>
          <p:nvPr/>
        </p:nvGrpSpPr>
        <p:grpSpPr>
          <a:xfrm>
            <a:off x="2394644" y="3379985"/>
            <a:ext cx="10003108" cy="7642032"/>
            <a:chOff x="0" y="0"/>
            <a:chExt cx="10003107" cy="7642030"/>
          </a:xfrm>
        </p:grpSpPr>
        <p:pic>
          <p:nvPicPr>
            <p:cNvPr id="209" name="WhatsApp Image 2018-03-23 at 19.04.09.jpeg" descr="WhatsApp Image 2018-03-23 at 19.04.09.jpeg"/>
            <p:cNvPicPr>
              <a:picLocks noChangeAspect="1"/>
            </p:cNvPicPr>
            <p:nvPr/>
          </p:nvPicPr>
          <p:blipFill>
            <a:blip r:embed="rId3">
              <a:extLst/>
            </a:blip>
            <a:stretch>
              <a:fillRect/>
            </a:stretch>
          </p:blipFill>
          <p:spPr>
            <a:xfrm>
              <a:off x="127000" y="88900"/>
              <a:ext cx="9749108" cy="7311831"/>
            </a:xfrm>
            <a:prstGeom prst="rect">
              <a:avLst/>
            </a:prstGeom>
            <a:ln>
              <a:noFill/>
            </a:ln>
            <a:effectLst/>
          </p:spPr>
        </p:pic>
        <p:pic>
          <p:nvPicPr>
            <p:cNvPr id="208" name="WhatsApp Image 2018-03-23 at 19.04.09.jpeg" descr="WhatsApp Image 2018-03-23 at 19.04.09.jpeg"/>
            <p:cNvPicPr>
              <a:picLocks/>
            </p:cNvPicPr>
            <p:nvPr/>
          </p:nvPicPr>
          <p:blipFill>
            <a:blip r:embed="rId4">
              <a:extLst/>
            </a:blip>
            <a:stretch>
              <a:fillRect/>
            </a:stretch>
          </p:blipFill>
          <p:spPr>
            <a:xfrm>
              <a:off x="0" y="0"/>
              <a:ext cx="10003108" cy="7642031"/>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247</TotalTime>
  <Words>549</Words>
  <Application>Microsoft Macintosh PowerPoint</Application>
  <PresentationFormat>Personalizado</PresentationFormat>
  <Paragraphs>75</Paragraphs>
  <Slides>19</Slides>
  <Notes>1</Notes>
  <HiddenSlides>0</HiddenSlides>
  <MMClips>0</MMClips>
  <ScaleCrop>false</ScaleCrop>
  <HeadingPairs>
    <vt:vector size="4" baseType="variant">
      <vt:variant>
        <vt:lpstr>Tema</vt:lpstr>
      </vt:variant>
      <vt:variant>
        <vt:i4>1</vt:i4>
      </vt:variant>
      <vt:variant>
        <vt:lpstr>Títulos de diapositiva</vt:lpstr>
      </vt:variant>
      <vt:variant>
        <vt:i4>19</vt:i4>
      </vt:variant>
    </vt:vector>
  </HeadingPairs>
  <TitlesOfParts>
    <vt:vector size="20" baseType="lpstr">
      <vt:lpstr>White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Enzo G</cp:lastModifiedBy>
  <cp:revision>55</cp:revision>
  <dcterms:modified xsi:type="dcterms:W3CDTF">2018-04-20T22:53:13Z</dcterms:modified>
</cp:coreProperties>
</file>